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5"/>
    <p:restoredTop sz="94693"/>
  </p:normalViewPr>
  <p:slideViewPr>
    <p:cSldViewPr snapToGrid="0" snapToObjects="1">
      <p:cViewPr varScale="1">
        <p:scale>
          <a:sx n="46" d="100"/>
          <a:sy n="46" d="100"/>
        </p:scale>
        <p:origin x="184"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1143000" y="685800"/>
            <a:ext cx="4572000" cy="3429000"/>
          </a:xfrm>
          <a:prstGeom prst="rect">
            <a:avLst/>
          </a:prstGeom>
        </p:spPr>
        <p:txBody>
          <a:bodyPr/>
          <a:lstStyle/>
          <a:p>
            <a:endParaRPr/>
          </a:p>
        </p:txBody>
      </p:sp>
      <p:sp>
        <p:nvSpPr>
          <p:cNvPr id="139" name="Shape 1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4833937" y="2303859"/>
            <a:ext cx="14716126" cy="4643438"/>
          </a:xfrm>
          <a:prstGeom prst="rect">
            <a:avLst/>
          </a:prstGeom>
        </p:spPr>
        <p:txBody>
          <a:bodyPr anchor="b"/>
          <a:lstStyle/>
          <a:p>
            <a:r>
              <a:t>Title Text</a:t>
            </a:r>
          </a:p>
        </p:txBody>
      </p:sp>
      <p:sp>
        <p:nvSpPr>
          <p:cNvPr id="15" name="Body Level One…"/>
          <p:cNvSpPr txBox="1">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6" name="–Johnny Appleseed"/>
          <p:cNvSpPr txBox="1">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7" name="“Type a quote here.”"/>
          <p:cNvSpPr txBox="1">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“Type a quote here.” </a:t>
            </a: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5" name="Image"/>
          <p:cNvSpPr>
            <a:spLocks noGrp="1"/>
          </p:cNvSpPr>
          <p:nvPr>
            <p:ph type="pic" idx="13"/>
          </p:nvPr>
        </p:nvSpPr>
        <p:spPr>
          <a:xfrm>
            <a:off x="3047999" y="0"/>
            <a:ext cx="18288001" cy="13716000"/>
          </a:xfrm>
          <a:prstGeom prst="rect">
            <a:avLst/>
          </a:prstGeom>
        </p:spPr>
        <p:txBody>
          <a:bodyPr lIns="91439" tIns="45719" rIns="91439" bIns="45719" anchor="t">
            <a:noAutofit/>
          </a:bodyPr>
          <a:lstStyle/>
          <a:p>
            <a:endParaRP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0" name="I368: Introduction to Network Science…"/>
          <p:cNvSpPr txBox="1"/>
          <p:nvPr/>
        </p:nvSpPr>
        <p:spPr>
          <a:xfrm>
            <a:off x="4384597" y="12589271"/>
            <a:ext cx="14108907" cy="1003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defRPr sz="3000" b="0">
                <a:solidFill>
                  <a:srgbClr val="858585"/>
                </a:solidFill>
                <a:latin typeface="Marker Felt"/>
                <a:ea typeface="Marker Felt"/>
                <a:cs typeface="Marker Felt"/>
                <a:sym typeface="Marker Felt"/>
              </a:defRPr>
            </a:pPr>
            <a:r>
              <a:t>I368: Introduction to Network Science</a:t>
            </a:r>
          </a:p>
          <a:p>
            <a:pPr algn="l">
              <a:defRPr sz="3000" b="0">
                <a:solidFill>
                  <a:srgbClr val="858585"/>
                </a:solidFill>
                <a:latin typeface="Marker Felt"/>
                <a:ea typeface="Marker Felt"/>
                <a:cs typeface="Marker Felt"/>
                <a:sym typeface="Marker Felt"/>
              </a:defRPr>
            </a:pPr>
            <a:r>
              <a:t>© 2010-2017 F. Menczer, School of Informatics and Computing</a:t>
            </a:r>
          </a:p>
        </p:txBody>
      </p:sp>
      <p:pic>
        <p:nvPicPr>
          <p:cNvPr id="121" name="Picture 1.png" descr="Picture 1.png"/>
          <p:cNvPicPr>
            <a:picLocks noChangeAspect="1"/>
          </p:cNvPicPr>
          <p:nvPr/>
        </p:nvPicPr>
        <p:blipFill>
          <a:blip r:embed="rId3">
            <a:extLst/>
          </a:blip>
          <a:stretch>
            <a:fillRect/>
          </a:stretch>
        </p:blipFill>
        <p:spPr>
          <a:xfrm>
            <a:off x="16478250" y="12751593"/>
            <a:ext cx="3500438" cy="678657"/>
          </a:xfrm>
          <a:prstGeom prst="rect">
            <a:avLst/>
          </a:prstGeom>
          <a:ln w="12700">
            <a:miter lim="400000"/>
          </a:ln>
          <a:effectLst>
            <a:outerShdw blurRad="177800" dist="101600" dir="2700000" rotWithShape="0">
              <a:srgbClr val="000000">
                <a:alpha val="75000"/>
              </a:srgbClr>
            </a:outerShdw>
          </a:effectLst>
        </p:spPr>
      </p:pic>
      <p:sp>
        <p:nvSpPr>
          <p:cNvPr id="122" name="Line"/>
          <p:cNvSpPr/>
          <p:nvPr/>
        </p:nvSpPr>
        <p:spPr>
          <a:xfrm>
            <a:off x="4441031" y="12471797"/>
            <a:ext cx="15484083" cy="128"/>
          </a:xfrm>
          <a:prstGeom prst="line">
            <a:avLst/>
          </a:prstGeom>
          <a:ln w="12700">
            <a:solidFill>
              <a:srgbClr val="868686"/>
            </a:solidFill>
            <a:miter lim="400000"/>
          </a:ln>
        </p:spPr>
        <p:txBody>
          <a:bodyPr lIns="71437" tIns="71437" rIns="71437" bIns="71437" anchor="ctr"/>
          <a:lstStyle/>
          <a:p>
            <a:pPr algn="l" defTabSz="642937">
              <a:defRPr sz="1600" b="0">
                <a:latin typeface="Helvetica"/>
                <a:ea typeface="Helvetica"/>
                <a:cs typeface="Helvetica"/>
                <a:sym typeface="Helvetica"/>
              </a:defRPr>
            </a:pPr>
            <a:endParaRPr/>
          </a:p>
        </p:txBody>
      </p:sp>
      <p:sp>
        <p:nvSpPr>
          <p:cNvPr id="123" name="Title Text"/>
          <p:cNvSpPr txBox="1">
            <a:spLocks noGrp="1"/>
          </p:cNvSpPr>
          <p:nvPr>
            <p:ph type="title"/>
          </p:nvPr>
        </p:nvSpPr>
        <p:spPr>
          <a:xfrm>
            <a:off x="4833937" y="357187"/>
            <a:ext cx="14716126" cy="3429001"/>
          </a:xfrm>
          <a:prstGeom prst="rect">
            <a:avLst/>
          </a:prstGeom>
        </p:spPr>
        <p:txBody>
          <a:bodyPr>
            <a:noAutofit/>
          </a:bodyPr>
          <a:lstStyle>
            <a:lvl1pPr>
              <a:defRPr sz="11800">
                <a:solidFill>
                  <a:srgbClr val="45A7DE"/>
                </a:solidFill>
                <a:latin typeface="Marker Felt"/>
                <a:ea typeface="Marker Felt"/>
                <a:cs typeface="Marker Felt"/>
                <a:sym typeface="Marker Felt"/>
              </a:defRPr>
            </a:lvl1pPr>
          </a:lstStyle>
          <a:p>
            <a:r>
              <a:t>Title Text</a:t>
            </a:r>
          </a:p>
        </p:txBody>
      </p:sp>
      <p:sp>
        <p:nvSpPr>
          <p:cNvPr id="124" name="Body Level One…"/>
          <p:cNvSpPr txBox="1">
            <a:spLocks noGrp="1"/>
          </p:cNvSpPr>
          <p:nvPr>
            <p:ph type="body" sz="half" idx="1"/>
          </p:nvPr>
        </p:nvSpPr>
        <p:spPr>
          <a:xfrm>
            <a:off x="4833937" y="3893343"/>
            <a:ext cx="14716126" cy="8036720"/>
          </a:xfrm>
          <a:prstGeom prst="rect">
            <a:avLst/>
          </a:prstGeom>
        </p:spPr>
        <p:txBody>
          <a:bodyPr>
            <a:noAutofit/>
          </a:bodyPr>
          <a:lstStyle>
            <a:lvl1pPr marL="1136264" indent="-818764">
              <a:spcBef>
                <a:spcPts val="3900"/>
              </a:spcBef>
              <a:buSzPct val="50000"/>
              <a:buFont typeface="Marker Felt"/>
              <a:buBlip>
                <a:blip r:embed="rId4"/>
              </a:buBlip>
              <a:defRPr sz="6400">
                <a:solidFill>
                  <a:srgbClr val="868686"/>
                </a:solidFill>
                <a:latin typeface="Marker Felt"/>
                <a:ea typeface="Marker Felt"/>
                <a:cs typeface="Marker Felt"/>
                <a:sym typeface="Marker Felt"/>
              </a:defRPr>
            </a:lvl1pPr>
            <a:lvl2pPr marL="1580764" indent="-818764">
              <a:spcBef>
                <a:spcPts val="3900"/>
              </a:spcBef>
              <a:buSzPct val="50000"/>
              <a:buFont typeface="Marker Felt"/>
              <a:buBlip>
                <a:blip r:embed="rId4"/>
              </a:buBlip>
              <a:defRPr sz="6400">
                <a:solidFill>
                  <a:srgbClr val="868686"/>
                </a:solidFill>
                <a:latin typeface="Marker Felt"/>
                <a:ea typeface="Marker Felt"/>
                <a:cs typeface="Marker Felt"/>
                <a:sym typeface="Marker Felt"/>
              </a:defRPr>
            </a:lvl2pPr>
            <a:lvl3pPr marL="2025264" indent="-818764">
              <a:spcBef>
                <a:spcPts val="3900"/>
              </a:spcBef>
              <a:buSzPct val="50000"/>
              <a:buFont typeface="Marker Felt"/>
              <a:buBlip>
                <a:blip r:embed="rId4"/>
              </a:buBlip>
              <a:defRPr sz="6400">
                <a:solidFill>
                  <a:srgbClr val="868686"/>
                </a:solidFill>
                <a:latin typeface="Marker Felt"/>
                <a:ea typeface="Marker Felt"/>
                <a:cs typeface="Marker Felt"/>
                <a:sym typeface="Marker Felt"/>
              </a:defRPr>
            </a:lvl3pPr>
            <a:lvl4pPr marL="2469764" indent="-818764">
              <a:spcBef>
                <a:spcPts val="3900"/>
              </a:spcBef>
              <a:buSzPct val="50000"/>
              <a:buFont typeface="Marker Felt"/>
              <a:buBlip>
                <a:blip r:embed="rId4"/>
              </a:buBlip>
              <a:defRPr sz="6400">
                <a:solidFill>
                  <a:srgbClr val="868686"/>
                </a:solidFill>
                <a:latin typeface="Marker Felt"/>
                <a:ea typeface="Marker Felt"/>
                <a:cs typeface="Marker Felt"/>
                <a:sym typeface="Marker Felt"/>
              </a:defRPr>
            </a:lvl4pPr>
            <a:lvl5pPr marL="2914264" indent="-818764">
              <a:spcBef>
                <a:spcPts val="3900"/>
              </a:spcBef>
              <a:buSzPct val="50000"/>
              <a:buFont typeface="Marker Felt"/>
              <a:buBlip>
                <a:blip r:embed="rId4"/>
              </a:buBlip>
              <a:defRPr sz="6400">
                <a:solidFill>
                  <a:srgbClr val="868686"/>
                </a:solid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xfrm>
            <a:off x="11936192" y="13037343"/>
            <a:ext cx="503048" cy="473076"/>
          </a:xfrm>
          <a:prstGeom prst="rect">
            <a:avLst/>
          </a:prstGeom>
        </p:spPr>
        <p:txBody>
          <a:bodyPr/>
          <a:lstStyle>
            <a:lvl1pPr>
              <a:defRPr sz="2400">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2" name="Slide Number"/>
          <p:cNvSpPr txBox="1">
            <a:spLocks noGrp="1"/>
          </p:cNvSpPr>
          <p:nvPr>
            <p:ph type="sldNum" sz="quarter" idx="2"/>
          </p:nvPr>
        </p:nvSpPr>
        <p:spPr>
          <a:xfrm>
            <a:off x="11936192" y="13037343"/>
            <a:ext cx="503048" cy="473076"/>
          </a:xfrm>
          <a:prstGeom prst="rect">
            <a:avLst/>
          </a:prstGeom>
        </p:spPr>
        <p:txBody>
          <a:bodyPr/>
          <a:lstStyle>
            <a:lvl1pPr>
              <a:defRPr sz="2400">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3" name="Image"/>
          <p:cNvSpPr>
            <a:spLocks noGrp="1"/>
          </p:cNvSpPr>
          <p:nvPr>
            <p:ph type="pic" sz="half" idx="13"/>
          </p:nvPr>
        </p:nvSpPr>
        <p:spPr>
          <a:xfrm>
            <a:off x="5334000" y="946546"/>
            <a:ext cx="13716001" cy="8304611"/>
          </a:xfrm>
          <a:prstGeom prst="rect">
            <a:avLst/>
          </a:prstGeom>
        </p:spPr>
        <p:txBody>
          <a:bodyPr lIns="91439" tIns="45719" rIns="91439" bIns="45719" anchor="t">
            <a:noAutofit/>
          </a:bodyPr>
          <a:lstStyle/>
          <a:p>
            <a:endParaRPr/>
          </a:p>
        </p:txBody>
      </p:sp>
      <p:sp>
        <p:nvSpPr>
          <p:cNvPr id="24" name="Title Text"/>
          <p:cNvSpPr txBox="1">
            <a:spLocks noGrp="1"/>
          </p:cNvSpPr>
          <p:nvPr>
            <p:ph type="title"/>
          </p:nvPr>
        </p:nvSpPr>
        <p:spPr>
          <a:xfrm>
            <a:off x="4833937" y="9447609"/>
            <a:ext cx="14716126" cy="2000251"/>
          </a:xfrm>
          <a:prstGeom prst="rect">
            <a:avLst/>
          </a:prstGeom>
        </p:spPr>
        <p:txBody>
          <a:bodyPr anchor="b"/>
          <a:lstStyle/>
          <a:p>
            <a:r>
              <a:t>Title Text</a:t>
            </a:r>
          </a:p>
        </p:txBody>
      </p:sp>
      <p:sp>
        <p:nvSpPr>
          <p:cNvPr id="25" name="Body Level One…"/>
          <p:cNvSpPr txBox="1">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4833937" y="4536281"/>
            <a:ext cx="14716126" cy="4643438"/>
          </a:xfrm>
          <a:prstGeom prst="rect">
            <a:avLst/>
          </a:prstGeom>
        </p:spPr>
        <p:txBody>
          <a:bodyPr/>
          <a:lstStyle/>
          <a:p>
            <a:r>
              <a:t>Title Text</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Image"/>
          <p:cNvSpPr>
            <a:spLocks noGrp="1"/>
          </p:cNvSpPr>
          <p:nvPr>
            <p:ph type="pic" sz="half" idx="13"/>
          </p:nvPr>
        </p:nvSpPr>
        <p:spPr>
          <a:xfrm>
            <a:off x="12495609" y="892968"/>
            <a:ext cx="7500938" cy="11555017"/>
          </a:xfrm>
          <a:prstGeom prst="rect">
            <a:avLst/>
          </a:prstGeom>
        </p:spPr>
        <p:txBody>
          <a:bodyPr lIns="91439" tIns="45719" rIns="91439" bIns="45719" anchor="t">
            <a:noAutofit/>
          </a:bodyPr>
          <a:lstStyle/>
          <a:p>
            <a:endParaRPr/>
          </a:p>
        </p:txBody>
      </p:sp>
      <p:sp>
        <p:nvSpPr>
          <p:cNvPr id="42" name="Title Text"/>
          <p:cNvSpPr txBox="1">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3" name="Body Level One…"/>
          <p:cNvSpPr txBox="1">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1" name="Title Text"/>
          <p:cNvSpPr txBox="1">
            <a:spLocks noGrp="1"/>
          </p:cNvSpPr>
          <p:nvPr>
            <p:ph type="title"/>
          </p:nvPr>
        </p:nvSpPr>
        <p:spPr>
          <a:prstGeom prst="rect">
            <a:avLst/>
          </a:prstGeom>
        </p:spPr>
        <p:txBody>
          <a:bodyPr/>
          <a:lstStyle/>
          <a:p>
            <a:r>
              <a:t>Title Text</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9" name="Title Text"/>
          <p:cNvSpPr txBox="1">
            <a:spLocks noGrp="1"/>
          </p:cNvSpPr>
          <p:nvPr>
            <p:ph type="title"/>
          </p:nvPr>
        </p:nvSpPr>
        <p:spPr>
          <a:prstGeom prst="rect">
            <a:avLst/>
          </a:prstGeom>
        </p:spPr>
        <p:txBody>
          <a:bodyPr/>
          <a:lstStyle/>
          <a:p>
            <a:r>
              <a:t>Title Text</a:t>
            </a:r>
          </a:p>
        </p:txBody>
      </p:sp>
      <p:sp>
        <p:nvSpPr>
          <p:cNvPr id="6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8" name="Image"/>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9" name="Title Text"/>
          <p:cNvSpPr txBox="1">
            <a:spLocks noGrp="1"/>
          </p:cNvSpPr>
          <p:nvPr>
            <p:ph type="title"/>
          </p:nvPr>
        </p:nvSpPr>
        <p:spPr>
          <a:prstGeom prst="rect">
            <a:avLst/>
          </a:prstGeom>
        </p:spPr>
        <p:txBody>
          <a:bodyPr/>
          <a:lstStyle/>
          <a:p>
            <a:r>
              <a:t>Title Text</a:t>
            </a:r>
          </a:p>
        </p:txBody>
      </p:sp>
      <p:sp>
        <p:nvSpPr>
          <p:cNvPr id="70" name="Body Level One…"/>
          <p:cNvSpPr txBox="1">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8" name="Body Level One…"/>
          <p:cNvSpPr txBox="1">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6" name="Image"/>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7" name="Image"/>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endParaRPr/>
          </a:p>
        </p:txBody>
      </p:sp>
      <p:sp>
        <p:nvSpPr>
          <p:cNvPr id="88" name="Image"/>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Title Text</a:t>
            </a:r>
          </a:p>
        </p:txBody>
      </p:sp>
      <p:grpSp>
        <p:nvGrpSpPr>
          <p:cNvPr id="5" name="Group"/>
          <p:cNvGrpSpPr/>
          <p:nvPr/>
        </p:nvGrpSpPr>
        <p:grpSpPr>
          <a:xfrm>
            <a:off x="1174534" y="12579924"/>
            <a:ext cx="22034933" cy="1129154"/>
            <a:chOff x="0" y="-3732"/>
            <a:chExt cx="22034931" cy="1129152"/>
          </a:xfrm>
        </p:grpSpPr>
        <p:sp>
          <p:nvSpPr>
            <p:cNvPr id="3" name="A First Course in Network Science by F. Menczer, S. Fortunato &amp; C.A. Davis. Cambridge University Press, 2019…"/>
            <p:cNvSpPr txBox="1"/>
            <p:nvPr/>
          </p:nvSpPr>
          <p:spPr>
            <a:xfrm>
              <a:off x="165137" y="-3732"/>
              <a:ext cx="21704658" cy="11291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pPr>
                <a:defRPr>
                  <a:solidFill>
                    <a:srgbClr val="929292"/>
                  </a:solidFill>
                </a:defRPr>
              </a:pPr>
              <a:r>
                <a:rPr i="1" dirty="0"/>
                <a:t>A First Course in Network Science</a:t>
              </a:r>
              <a:r>
                <a:rPr dirty="0"/>
                <a:t> by F. </a:t>
              </a:r>
              <a:r>
                <a:rPr dirty="0" err="1"/>
                <a:t>Menczer</a:t>
              </a:r>
              <a:r>
                <a:rPr dirty="0"/>
                <a:t>, S. Fortunato &amp; C.A. Davis. Cambridge University Press, 20</a:t>
              </a:r>
              <a:r>
                <a:rPr lang="en-US" dirty="0"/>
                <a:t>20</a:t>
              </a:r>
              <a:endParaRPr dirty="0"/>
            </a:p>
            <a:p>
              <a:pPr>
                <a:defRPr>
                  <a:solidFill>
                    <a:srgbClr val="929292"/>
                  </a:solidFill>
                </a:defRPr>
              </a:pPr>
              <a:r>
                <a:rPr dirty="0"/>
                <a:t>© 20</a:t>
              </a:r>
              <a:r>
                <a:rPr lang="en-US" dirty="0"/>
                <a:t>20</a:t>
              </a:r>
              <a:r>
                <a:rPr dirty="0"/>
                <a:t> F. </a:t>
              </a:r>
              <a:r>
                <a:rPr dirty="0" err="1"/>
                <a:t>Menczer</a:t>
              </a:r>
              <a:r>
                <a:rPr dirty="0"/>
                <a:t>, S. Fortunato &amp; C.A. Davis. </a:t>
              </a:r>
              <a:r>
                <a:rPr dirty="0" err="1"/>
                <a:t>cambridgeuniversitypress.github.io</a:t>
              </a:r>
              <a:r>
                <a:rPr dirty="0"/>
                <a:t>/</a:t>
              </a:r>
              <a:r>
                <a:rPr dirty="0" err="1"/>
                <a:t>FirstCourseNetworkScience</a:t>
              </a:r>
              <a:endParaRPr dirty="0"/>
            </a:p>
          </p:txBody>
        </p:sp>
        <p:sp>
          <p:nvSpPr>
            <p:cNvPr id="4" name="Line"/>
            <p:cNvSpPr/>
            <p:nvPr/>
          </p:nvSpPr>
          <p:spPr>
            <a:xfrm>
              <a:off x="0" y="31225"/>
              <a:ext cx="22034931" cy="1"/>
            </a:xfrm>
            <a:prstGeom prst="line">
              <a:avLst/>
            </a:prstGeom>
            <a:noFill/>
            <a:ln w="12700" cap="flat">
              <a:solidFill>
                <a:srgbClr val="5E5E5E"/>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sp>
        <p:nvSpPr>
          <p:cNvPr id="6"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s://gryd.us/" TargetMode="External"/><Relationship Id="rId3" Type="http://schemas.openxmlformats.org/officeDocument/2006/relationships/hyperlink" Target="https://colab.research.google.com/" TargetMode="External"/><Relationship Id="rId7" Type="http://schemas.openxmlformats.org/officeDocument/2006/relationships/hyperlink" Target="https://datalore.io/" TargetMode="External"/><Relationship Id="rId2" Type="http://schemas.openxmlformats.org/officeDocument/2006/relationships/hyperlink" Target="http://networkx.readthedocs.org/" TargetMode="External"/><Relationship Id="rId1" Type="http://schemas.openxmlformats.org/officeDocument/2006/relationships/slideLayout" Target="../slideLayouts/slideLayout6.xml"/><Relationship Id="rId6" Type="http://schemas.openxmlformats.org/officeDocument/2006/relationships/hyperlink" Target="https://notebooks.azure.com/" TargetMode="External"/><Relationship Id="rId5" Type="http://schemas.openxmlformats.org/officeDocument/2006/relationships/hyperlink" Target="https://www.kaggle.com/kernels" TargetMode="External"/><Relationship Id="rId4" Type="http://schemas.openxmlformats.org/officeDocument/2006/relationships/hyperlink" Target="https://mybinder.org/" TargetMode="External"/><Relationship Id="rId9" Type="http://schemas.openxmlformats.org/officeDocument/2006/relationships/hyperlink" Target="https://www.anaconda.com/distributio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ccl.northwestern.edu/netlogo/" TargetMode="External"/><Relationship Id="rId2" Type="http://schemas.openxmlformats.org/officeDocument/2006/relationships/hyperlink" Target="http://gephi.org/" TargetMode="Externa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hapter 0"/>
          <p:cNvSpPr txBox="1">
            <a:spLocks noGrp="1"/>
          </p:cNvSpPr>
          <p:nvPr>
            <p:ph type="ctrTitle"/>
          </p:nvPr>
        </p:nvSpPr>
        <p:spPr>
          <a:prstGeom prst="rect">
            <a:avLst/>
          </a:prstGeom>
        </p:spPr>
        <p:txBody>
          <a:bodyPr/>
          <a:lstStyle/>
          <a:p>
            <a:r>
              <a:rPr dirty="0"/>
              <a:t>Chapter 0</a:t>
            </a:r>
            <a:r>
              <a:rPr lang="en-US" dirty="0"/>
              <a:t>:</a:t>
            </a:r>
            <a:br>
              <a:rPr lang="en-US" dirty="0"/>
            </a:br>
            <a:r>
              <a:rPr lang="en-US" dirty="0"/>
              <a:t>Introduction</a:t>
            </a:r>
            <a:endParaRPr dirty="0"/>
          </a:p>
        </p:txBody>
      </p:sp>
      <p:sp>
        <p:nvSpPr>
          <p:cNvPr id="142" name="Introduction"/>
          <p:cNvSpPr txBox="1">
            <a:spLocks noGrp="1"/>
          </p:cNvSpPr>
          <p:nvPr>
            <p:ph type="subTitle" sz="quarter" idx="1"/>
          </p:nvPr>
        </p:nvSpPr>
        <p:spPr>
          <a:prstGeom prst="rect">
            <a:avLst/>
          </a:prstGeom>
        </p:spPr>
        <p:txBody>
          <a:bodyPr/>
          <a:lstStyle/>
          <a:p>
            <a:r>
              <a:rPr lang="en-US" dirty="0"/>
              <a:t>A First Course in Network Science</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9" name="twitter.png" descr="twitter.png"/>
          <p:cNvPicPr>
            <a:picLocks noChangeAspect="1"/>
          </p:cNvPicPr>
          <p:nvPr/>
        </p:nvPicPr>
        <p:blipFill>
          <a:blip r:embed="rId2">
            <a:extLst/>
          </a:blip>
          <a:stretch>
            <a:fillRect/>
          </a:stretch>
        </p:blipFill>
        <p:spPr>
          <a:xfrm>
            <a:off x="7276952" y="0"/>
            <a:ext cx="16264812" cy="13716001"/>
          </a:xfrm>
          <a:prstGeom prst="rect">
            <a:avLst/>
          </a:prstGeom>
          <a:ln w="12700">
            <a:miter lim="400000"/>
          </a:ln>
        </p:spPr>
      </p:pic>
      <p:sp>
        <p:nvSpPr>
          <p:cNvPr id="170" name="Retweet network on Twitter, based on political posts during 2010 US election…"/>
          <p:cNvSpPr txBox="1"/>
          <p:nvPr/>
        </p:nvSpPr>
        <p:spPr>
          <a:xfrm>
            <a:off x="842236" y="2412061"/>
            <a:ext cx="6111805" cy="8891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444499" indent="-444499" algn="l">
              <a:buSzPct val="145000"/>
              <a:buChar char="•"/>
              <a:defRPr sz="3800"/>
            </a:pPr>
            <a:r>
              <a:t>Retweet network on Twitter, based on political posts during 2010 US election</a:t>
            </a:r>
          </a:p>
          <a:p>
            <a:pPr marL="444499" indent="-444499" algn="l">
              <a:buSzPct val="145000"/>
              <a:buChar char="•"/>
              <a:defRPr sz="3800"/>
            </a:pPr>
            <a:r>
              <a:t>What do nodes represent?</a:t>
            </a:r>
          </a:p>
          <a:p>
            <a:pPr marL="444499" indent="-444499" algn="l">
              <a:buSzPct val="145000"/>
              <a:buChar char="•"/>
              <a:defRPr sz="3800"/>
            </a:pPr>
            <a:r>
              <a:t>What do links represent?</a:t>
            </a:r>
          </a:p>
          <a:p>
            <a:pPr marL="444499" indent="-444499" algn="l">
              <a:buSzPct val="145000"/>
              <a:buChar char="•"/>
              <a:defRPr sz="3800"/>
            </a:pPr>
            <a:r>
              <a:t>Do links have direction? </a:t>
            </a:r>
          </a:p>
          <a:p>
            <a:pPr marL="444499" indent="-444499" algn="l">
              <a:buSzPct val="145000"/>
              <a:buChar char="•"/>
              <a:defRPr sz="3800"/>
            </a:pPr>
            <a:r>
              <a:t>Do links have weights?</a:t>
            </a:r>
          </a:p>
          <a:p>
            <a:pPr marL="444499" indent="-444499" algn="l">
              <a:buSzPct val="145000"/>
              <a:buChar char="•"/>
              <a:defRPr sz="3800"/>
            </a:pPr>
            <a:r>
              <a:t>Larger nodes have more connections; what does that mean?</a:t>
            </a:r>
          </a:p>
          <a:p>
            <a:pPr marL="444499" indent="-444499" algn="l">
              <a:buSzPct val="145000"/>
              <a:buChar char="•"/>
              <a:defRPr sz="3800"/>
            </a:pPr>
            <a:r>
              <a:t>What do the clusters and colors represent?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2" name="email.pdf" descr="email.pdf"/>
          <p:cNvPicPr>
            <a:picLocks noChangeAspect="1"/>
          </p:cNvPicPr>
          <p:nvPr/>
        </p:nvPicPr>
        <p:blipFill>
          <a:blip r:embed="rId2">
            <a:extLst/>
          </a:blip>
          <a:stretch>
            <a:fillRect/>
          </a:stretch>
        </p:blipFill>
        <p:spPr>
          <a:xfrm>
            <a:off x="942785" y="368140"/>
            <a:ext cx="22201839" cy="11355194"/>
          </a:xfrm>
          <a:prstGeom prst="rect">
            <a:avLst/>
          </a:prstGeom>
          <a:ln w="12700">
            <a:miter lim="400000"/>
          </a:ln>
        </p:spPr>
      </p:pic>
      <p:sp>
        <p:nvSpPr>
          <p:cNvPr id="173" name="Email network based on a sample of Enron emails…"/>
          <p:cNvSpPr txBox="1"/>
          <p:nvPr/>
        </p:nvSpPr>
        <p:spPr>
          <a:xfrm>
            <a:off x="11096315" y="8545383"/>
            <a:ext cx="12344900" cy="4802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444499" indent="-444499" algn="l">
              <a:buSzPct val="145000"/>
              <a:buChar char="•"/>
              <a:defRPr sz="3800"/>
            </a:pPr>
            <a:r>
              <a:t>Email network based on a sample of Enron emails</a:t>
            </a:r>
          </a:p>
          <a:p>
            <a:pPr marL="444499" indent="-444499" algn="l">
              <a:buSzPct val="145000"/>
              <a:buChar char="•"/>
              <a:defRPr sz="3800"/>
            </a:pPr>
            <a:r>
              <a:t>What do nodes represent?</a:t>
            </a:r>
          </a:p>
          <a:p>
            <a:pPr marL="444499" indent="-444499" algn="l">
              <a:buSzPct val="145000"/>
              <a:buChar char="•"/>
              <a:defRPr sz="3800"/>
            </a:pPr>
            <a:r>
              <a:t>Node size/color represent number of incoming/outgoing links; what do you notice?</a:t>
            </a:r>
          </a:p>
          <a:p>
            <a:pPr marL="444499" indent="-444499" algn="l">
              <a:buSzPct val="145000"/>
              <a:buChar char="•"/>
              <a:defRPr sz="3800"/>
            </a:pPr>
            <a:r>
              <a:t>What do links represent?</a:t>
            </a:r>
          </a:p>
          <a:p>
            <a:pPr marL="444499" indent="-444499" algn="l">
              <a:buSzPct val="145000"/>
              <a:buChar char="•"/>
              <a:defRPr sz="3800"/>
            </a:pPr>
            <a:r>
              <a:t>Do links have direction? </a:t>
            </a:r>
          </a:p>
          <a:p>
            <a:pPr marL="444499" indent="-444499" algn="l">
              <a:buSzPct val="145000"/>
              <a:buChar char="•"/>
              <a:defRPr sz="3800"/>
            </a:pPr>
            <a:r>
              <a:t>Do links have weights?</a:t>
            </a:r>
          </a:p>
          <a:p>
            <a:pPr marL="444499" indent="-444499" algn="l">
              <a:buSzPct val="145000"/>
              <a:buChar char="•"/>
              <a:defRPr sz="3800"/>
            </a:pPr>
            <a:r>
              <a:t>What do the clusters represent?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5" name="wiki.png" descr="wiki.png"/>
          <p:cNvPicPr>
            <a:picLocks noChangeAspect="1"/>
          </p:cNvPicPr>
          <p:nvPr/>
        </p:nvPicPr>
        <p:blipFill>
          <a:blip r:embed="rId2">
            <a:extLst/>
          </a:blip>
          <a:stretch>
            <a:fillRect/>
          </a:stretch>
        </p:blipFill>
        <p:spPr>
          <a:xfrm>
            <a:off x="4482052" y="-1"/>
            <a:ext cx="19352382" cy="13716001"/>
          </a:xfrm>
          <a:prstGeom prst="rect">
            <a:avLst/>
          </a:prstGeom>
          <a:ln w="12700">
            <a:miter lim="400000"/>
          </a:ln>
        </p:spPr>
      </p:pic>
      <p:sp>
        <p:nvSpPr>
          <p:cNvPr id="176" name="Math information network on Wikipedia…"/>
          <p:cNvSpPr txBox="1"/>
          <p:nvPr/>
        </p:nvSpPr>
        <p:spPr>
          <a:xfrm>
            <a:off x="549566" y="7793974"/>
            <a:ext cx="11265216" cy="5386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444499" indent="-444499" algn="l">
              <a:buSzPct val="145000"/>
              <a:buChar char="•"/>
              <a:defRPr sz="3800"/>
            </a:pPr>
            <a:r>
              <a:t>Math information network on Wikipedia</a:t>
            </a:r>
          </a:p>
          <a:p>
            <a:pPr marL="444499" indent="-444499" algn="l">
              <a:buSzPct val="145000"/>
              <a:buChar char="•"/>
              <a:defRPr sz="3800"/>
            </a:pPr>
            <a:r>
              <a:t>What do nodes represent?</a:t>
            </a:r>
          </a:p>
          <a:p>
            <a:pPr marL="444499" indent="-444499" algn="l">
              <a:buSzPct val="145000"/>
              <a:buChar char="•"/>
              <a:defRPr sz="3800"/>
            </a:pPr>
            <a:r>
              <a:t>What do links represent?</a:t>
            </a:r>
          </a:p>
          <a:p>
            <a:pPr marL="444499" indent="-444499" algn="l">
              <a:buSzPct val="145000"/>
              <a:buChar char="•"/>
              <a:defRPr sz="3800"/>
            </a:pPr>
            <a:r>
              <a:t>Do links have direction? </a:t>
            </a:r>
          </a:p>
          <a:p>
            <a:pPr marL="444499" indent="-444499" algn="l">
              <a:buSzPct val="145000"/>
              <a:buChar char="•"/>
              <a:defRPr sz="3800"/>
            </a:pPr>
            <a:r>
              <a:t>Do links have weights?</a:t>
            </a:r>
          </a:p>
          <a:p>
            <a:pPr marL="444499" indent="-444499" algn="l">
              <a:buSzPct val="145000"/>
              <a:buChar char="•"/>
              <a:defRPr sz="3800"/>
            </a:pPr>
            <a:r>
              <a:t>Larger nodes are more "important"; how would you measure importance?</a:t>
            </a:r>
          </a:p>
          <a:p>
            <a:pPr marL="444499" indent="-444499" algn="l">
              <a:buSzPct val="145000"/>
              <a:buChar char="•"/>
              <a:defRPr sz="3800"/>
            </a:pPr>
            <a:r>
              <a:t>Can you guess what is the large white node?</a:t>
            </a:r>
          </a:p>
          <a:p>
            <a:pPr marL="444499" indent="-444499" algn="l">
              <a:buSzPct val="145000"/>
              <a:buChar char="•"/>
              <a:defRPr sz="3800"/>
            </a:pPr>
            <a:r>
              <a:t>What might the colored clusters represent?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8" name="router.png" descr="router.png"/>
          <p:cNvPicPr>
            <a:picLocks noChangeAspect="1"/>
          </p:cNvPicPr>
          <p:nvPr/>
        </p:nvPicPr>
        <p:blipFill>
          <a:blip r:embed="rId2">
            <a:extLst/>
          </a:blip>
          <a:srcRect b="1366"/>
          <a:stretch>
            <a:fillRect/>
          </a:stretch>
        </p:blipFill>
        <p:spPr>
          <a:xfrm>
            <a:off x="0" y="516334"/>
            <a:ext cx="24384001" cy="12683327"/>
          </a:xfrm>
          <a:prstGeom prst="rect">
            <a:avLst/>
          </a:prstGeom>
          <a:ln w="12700">
            <a:miter lim="400000"/>
          </a:ln>
        </p:spPr>
      </p:pic>
      <p:sp>
        <p:nvSpPr>
          <p:cNvPr id="179" name="A portion of the Internet router network…"/>
          <p:cNvSpPr txBox="1"/>
          <p:nvPr/>
        </p:nvSpPr>
        <p:spPr>
          <a:xfrm>
            <a:off x="493187" y="590355"/>
            <a:ext cx="10093366" cy="5386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444499" indent="-444499" algn="l">
              <a:buSzPct val="145000"/>
              <a:buChar char="•"/>
              <a:defRPr sz="3800"/>
            </a:pPr>
            <a:r>
              <a:t>A portion of the Internet router network</a:t>
            </a:r>
          </a:p>
          <a:p>
            <a:pPr marL="444499" indent="-444499" algn="l">
              <a:buSzPct val="145000"/>
              <a:buChar char="•"/>
              <a:defRPr sz="3800"/>
            </a:pPr>
            <a:r>
              <a:t>What do nodes represent?</a:t>
            </a:r>
          </a:p>
          <a:p>
            <a:pPr marL="444499" indent="-444499" algn="l">
              <a:buSzPct val="145000"/>
              <a:buChar char="•"/>
              <a:defRPr sz="3800"/>
            </a:pPr>
            <a:r>
              <a:t>What do links represent?</a:t>
            </a:r>
          </a:p>
          <a:p>
            <a:pPr marL="444499" indent="-444499" algn="l">
              <a:buSzPct val="145000"/>
              <a:buChar char="•"/>
              <a:defRPr sz="3800"/>
            </a:pPr>
            <a:r>
              <a:t>Do links have direction? </a:t>
            </a:r>
          </a:p>
          <a:p>
            <a:pPr marL="444499" indent="-444499" algn="l">
              <a:buSzPct val="145000"/>
              <a:buChar char="•"/>
              <a:defRPr sz="3800"/>
            </a:pPr>
            <a:r>
              <a:t>Do links have weights?</a:t>
            </a:r>
          </a:p>
          <a:p>
            <a:pPr marL="444499" indent="-444499" algn="l">
              <a:buSzPct val="145000"/>
              <a:buChar char="•"/>
              <a:defRPr sz="3800"/>
            </a:pPr>
            <a:r>
              <a:t>Larger nodes have more connections; what does that mean?</a:t>
            </a:r>
          </a:p>
          <a:p>
            <a:pPr marL="444499" indent="-444499" algn="l">
              <a:buSzPct val="145000"/>
              <a:buChar char="•"/>
              <a:defRPr sz="3800"/>
            </a:pPr>
            <a:r>
              <a:t>What might the colored clusters represent?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1" name="flights.png" descr="flights.png"/>
          <p:cNvPicPr>
            <a:picLocks noChangeAspect="1"/>
          </p:cNvPicPr>
          <p:nvPr/>
        </p:nvPicPr>
        <p:blipFill>
          <a:blip r:embed="rId2">
            <a:extLst/>
          </a:blip>
          <a:stretch>
            <a:fillRect/>
          </a:stretch>
        </p:blipFill>
        <p:spPr>
          <a:xfrm>
            <a:off x="7000173" y="-1"/>
            <a:ext cx="16995605" cy="13716001"/>
          </a:xfrm>
          <a:prstGeom prst="rect">
            <a:avLst/>
          </a:prstGeom>
          <a:ln w="12700">
            <a:miter lim="400000"/>
          </a:ln>
        </p:spPr>
      </p:pic>
      <p:sp>
        <p:nvSpPr>
          <p:cNvPr id="182" name="US air transportation network…"/>
          <p:cNvSpPr txBox="1"/>
          <p:nvPr/>
        </p:nvSpPr>
        <p:spPr>
          <a:xfrm>
            <a:off x="416411" y="7355858"/>
            <a:ext cx="8812281" cy="5386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444499" indent="-444499" algn="l">
              <a:buSzPct val="145000"/>
              <a:buChar char="•"/>
              <a:defRPr sz="3800"/>
            </a:pPr>
            <a:r>
              <a:t>US air transportation network</a:t>
            </a:r>
          </a:p>
          <a:p>
            <a:pPr marL="444499" indent="-444499" algn="l">
              <a:buSzPct val="145000"/>
              <a:buChar char="•"/>
              <a:defRPr sz="3800"/>
            </a:pPr>
            <a:r>
              <a:t>What do nodes represent?</a:t>
            </a:r>
          </a:p>
          <a:p>
            <a:pPr marL="444499" indent="-444499" algn="l">
              <a:buSzPct val="145000"/>
              <a:buChar char="•"/>
              <a:defRPr sz="3800"/>
            </a:pPr>
            <a:r>
              <a:t>What do links represent?</a:t>
            </a:r>
          </a:p>
          <a:p>
            <a:pPr marL="444499" indent="-444499" algn="l">
              <a:buSzPct val="145000"/>
              <a:buChar char="•"/>
              <a:defRPr sz="3800"/>
            </a:pPr>
            <a:r>
              <a:t>Do links have direction? </a:t>
            </a:r>
          </a:p>
          <a:p>
            <a:pPr marL="444499" indent="-444499" algn="l">
              <a:buSzPct val="145000"/>
              <a:buChar char="•"/>
              <a:defRPr sz="3800"/>
            </a:pPr>
            <a:r>
              <a:t>Do links have weights?</a:t>
            </a:r>
          </a:p>
          <a:p>
            <a:pPr marL="444499" indent="-444499" algn="l">
              <a:buSzPct val="145000"/>
              <a:buChar char="•"/>
              <a:defRPr sz="3800"/>
            </a:pPr>
            <a:r>
              <a:t>Larger nodes have more connections; what do they represent?</a:t>
            </a:r>
          </a:p>
          <a:p>
            <a:pPr marL="444499" indent="-444499" algn="l">
              <a:buSzPct val="145000"/>
              <a:buChar char="•"/>
              <a:defRPr sz="3800"/>
            </a:pPr>
            <a:r>
              <a:t>What do the layouts represent?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 name="pin.png" descr="pin.png"/>
          <p:cNvPicPr>
            <a:picLocks noChangeAspect="1"/>
          </p:cNvPicPr>
          <p:nvPr/>
        </p:nvPicPr>
        <p:blipFill>
          <a:blip r:embed="rId2">
            <a:extLst/>
          </a:blip>
          <a:stretch>
            <a:fillRect/>
          </a:stretch>
        </p:blipFill>
        <p:spPr>
          <a:xfrm rot="16200000">
            <a:off x="1387456" y="-1165788"/>
            <a:ext cx="13716001" cy="16047576"/>
          </a:xfrm>
          <a:prstGeom prst="rect">
            <a:avLst/>
          </a:prstGeom>
          <a:ln w="12700">
            <a:miter lim="400000"/>
          </a:ln>
        </p:spPr>
      </p:pic>
      <p:sp>
        <p:nvSpPr>
          <p:cNvPr id="185" name="Protein interaction network of yeast…"/>
          <p:cNvSpPr txBox="1"/>
          <p:nvPr/>
        </p:nvSpPr>
        <p:spPr>
          <a:xfrm>
            <a:off x="17103001" y="3580461"/>
            <a:ext cx="6671523" cy="6555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444499" indent="-444499" algn="l">
              <a:buSzPct val="145000"/>
              <a:buChar char="•"/>
              <a:defRPr sz="3800"/>
            </a:pPr>
            <a:r>
              <a:t>Protein interaction network of yeast</a:t>
            </a:r>
          </a:p>
          <a:p>
            <a:pPr marL="444499" indent="-444499" algn="l">
              <a:buSzPct val="145000"/>
              <a:buChar char="•"/>
              <a:defRPr sz="3800"/>
            </a:pPr>
            <a:r>
              <a:t>What do nodes represent?</a:t>
            </a:r>
          </a:p>
          <a:p>
            <a:pPr marL="444499" indent="-444499" algn="l">
              <a:buSzPct val="145000"/>
              <a:buChar char="•"/>
              <a:defRPr sz="3800"/>
            </a:pPr>
            <a:r>
              <a:t>What do links represent?</a:t>
            </a:r>
          </a:p>
          <a:p>
            <a:pPr marL="444499" indent="-444499" algn="l">
              <a:buSzPct val="145000"/>
              <a:buChar char="•"/>
              <a:defRPr sz="3800"/>
            </a:pPr>
            <a:r>
              <a:t>Do links have direction? </a:t>
            </a:r>
          </a:p>
          <a:p>
            <a:pPr marL="444499" indent="-444499" algn="l">
              <a:buSzPct val="145000"/>
              <a:buChar char="•"/>
              <a:defRPr sz="3800"/>
            </a:pPr>
            <a:r>
              <a:t>Do links have weights?</a:t>
            </a:r>
          </a:p>
          <a:p>
            <a:pPr marL="444499" indent="-444499" algn="l">
              <a:buSzPct val="145000"/>
              <a:buChar char="•"/>
              <a:defRPr sz="3800"/>
            </a:pPr>
            <a:r>
              <a:t>Larger nodes have more connections; what does that mean?</a:t>
            </a:r>
          </a:p>
          <a:p>
            <a:pPr marL="444499" indent="-444499" algn="l">
              <a:buSzPct val="145000"/>
              <a:buChar char="•"/>
              <a:defRPr sz="3800"/>
            </a:pPr>
            <a:r>
              <a:t>What do the clusters represent?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7" name="neural.png" descr="neural.png"/>
          <p:cNvPicPr>
            <a:picLocks noChangeAspect="1"/>
          </p:cNvPicPr>
          <p:nvPr/>
        </p:nvPicPr>
        <p:blipFill>
          <a:blip r:embed="rId2">
            <a:extLst/>
          </a:blip>
          <a:stretch>
            <a:fillRect/>
          </a:stretch>
        </p:blipFill>
        <p:spPr>
          <a:xfrm>
            <a:off x="10397931" y="-1"/>
            <a:ext cx="12326913" cy="13716001"/>
          </a:xfrm>
          <a:prstGeom prst="rect">
            <a:avLst/>
          </a:prstGeom>
          <a:ln w="12700">
            <a:miter lim="400000"/>
          </a:ln>
        </p:spPr>
      </p:pic>
      <p:sp>
        <p:nvSpPr>
          <p:cNvPr id="188" name="Neural network of the roundworm c. elegans…"/>
          <p:cNvSpPr txBox="1"/>
          <p:nvPr/>
        </p:nvSpPr>
        <p:spPr>
          <a:xfrm>
            <a:off x="500980" y="3888537"/>
            <a:ext cx="8812281" cy="5386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444499" indent="-444499" algn="l">
              <a:buSzPct val="145000"/>
              <a:buChar char="•"/>
              <a:defRPr sz="3800"/>
            </a:pPr>
            <a:r>
              <a:t>Neural network of the roundworm c. elegans</a:t>
            </a:r>
          </a:p>
          <a:p>
            <a:pPr marL="444499" indent="-444499" algn="l">
              <a:buSzPct val="145000"/>
              <a:buChar char="•"/>
              <a:defRPr sz="3800"/>
            </a:pPr>
            <a:r>
              <a:t>What do nodes represent?</a:t>
            </a:r>
          </a:p>
          <a:p>
            <a:pPr marL="444499" indent="-444499" algn="l">
              <a:buSzPct val="145000"/>
              <a:buChar char="•"/>
              <a:defRPr sz="3800"/>
            </a:pPr>
            <a:r>
              <a:t>What do links represent?</a:t>
            </a:r>
          </a:p>
          <a:p>
            <a:pPr marL="444499" indent="-444499" algn="l">
              <a:buSzPct val="145000"/>
              <a:buChar char="•"/>
              <a:defRPr sz="3800"/>
            </a:pPr>
            <a:r>
              <a:t>Do links have direction? </a:t>
            </a:r>
          </a:p>
          <a:p>
            <a:pPr marL="444499" indent="-444499" algn="l">
              <a:buSzPct val="145000"/>
              <a:buChar char="•"/>
              <a:defRPr sz="3800"/>
            </a:pPr>
            <a:r>
              <a:t>Do links have weights?</a:t>
            </a:r>
          </a:p>
          <a:p>
            <a:pPr marL="444499" indent="-444499" algn="l">
              <a:buSzPct val="145000"/>
              <a:buChar char="•"/>
              <a:defRPr sz="3800"/>
            </a:pPr>
            <a:r>
              <a:t>Larger/darker nodes have more outgoing/incoming connections; what does that mean?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0" name="foodweb.pdf" descr="foodweb.pdf"/>
          <p:cNvPicPr>
            <a:picLocks noChangeAspect="1"/>
          </p:cNvPicPr>
          <p:nvPr/>
        </p:nvPicPr>
        <p:blipFill>
          <a:blip r:embed="rId2">
            <a:extLst/>
          </a:blip>
          <a:srcRect t="2754" b="3949"/>
          <a:stretch>
            <a:fillRect/>
          </a:stretch>
        </p:blipFill>
        <p:spPr>
          <a:xfrm rot="16200000">
            <a:off x="3701835" y="-2504925"/>
            <a:ext cx="11647313" cy="18726026"/>
          </a:xfrm>
          <a:prstGeom prst="rect">
            <a:avLst/>
          </a:prstGeom>
          <a:ln w="12700">
            <a:miter lim="400000"/>
          </a:ln>
        </p:spPr>
      </p:pic>
      <p:sp>
        <p:nvSpPr>
          <p:cNvPr id="191" name="Food web of species in the Florida Everglades…"/>
          <p:cNvSpPr txBox="1"/>
          <p:nvPr/>
        </p:nvSpPr>
        <p:spPr>
          <a:xfrm>
            <a:off x="18571210" y="1243661"/>
            <a:ext cx="5650311" cy="11228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444499" indent="-444499" algn="l">
              <a:buSzPct val="145000"/>
              <a:buChar char="•"/>
              <a:defRPr sz="3800"/>
            </a:pPr>
            <a:r>
              <a:t>Food web of species in the Florida Everglades</a:t>
            </a:r>
          </a:p>
          <a:p>
            <a:pPr marL="444499" indent="-444499" algn="l">
              <a:buSzPct val="145000"/>
              <a:buChar char="•"/>
              <a:defRPr sz="3800"/>
            </a:pPr>
            <a:r>
              <a:t>What do nodes represent?</a:t>
            </a:r>
          </a:p>
          <a:p>
            <a:pPr marL="444499" indent="-444499" algn="l">
              <a:buSzPct val="145000"/>
              <a:buChar char="•"/>
              <a:defRPr sz="3800"/>
            </a:pPr>
            <a:r>
              <a:t>What do links represent?</a:t>
            </a:r>
          </a:p>
          <a:p>
            <a:pPr marL="444499" indent="-444499" algn="l">
              <a:buSzPct val="145000"/>
              <a:buChar char="•"/>
              <a:defRPr sz="3800"/>
            </a:pPr>
            <a:r>
              <a:t>Do links have direction? What does it represent?</a:t>
            </a:r>
          </a:p>
          <a:p>
            <a:pPr marL="444499" indent="-444499" algn="l">
              <a:buSzPct val="145000"/>
              <a:buChar char="•"/>
              <a:defRPr sz="3800"/>
            </a:pPr>
            <a:r>
              <a:t>Do links have weights? What do they represent?</a:t>
            </a:r>
          </a:p>
          <a:p>
            <a:pPr marL="444499" indent="-444499" algn="l">
              <a:buSzPct val="145000"/>
              <a:buChar char="•"/>
              <a:defRPr sz="3800"/>
            </a:pPr>
            <a:r>
              <a:t>Larger nodes have more incoming links; what are they?</a:t>
            </a:r>
          </a:p>
          <a:p>
            <a:pPr marL="444499" indent="-444499" algn="l">
              <a:buSzPct val="145000"/>
              <a:buChar char="•"/>
              <a:defRPr sz="3800"/>
            </a:pPr>
            <a:r>
              <a:t>Red nodes have more outgoing links; what are they?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 name="What are the nodes and links of the network represented in this street map?"/>
          <p:cNvSpPr txBox="1"/>
          <p:nvPr/>
        </p:nvSpPr>
        <p:spPr>
          <a:xfrm>
            <a:off x="607094" y="1421687"/>
            <a:ext cx="23169813" cy="837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4600"/>
            </a:lvl1pPr>
          </a:lstStyle>
          <a:p>
            <a:r>
              <a:t>What are the nodes and links of the network represented in this street map?</a:t>
            </a:r>
          </a:p>
        </p:txBody>
      </p:sp>
      <p:pic>
        <p:nvPicPr>
          <p:cNvPr id="194" name="new_york_parks_1880.jpg" descr="new_york_parks_1880.jpg"/>
          <p:cNvPicPr>
            <a:picLocks noChangeAspect="1"/>
          </p:cNvPicPr>
          <p:nvPr/>
        </p:nvPicPr>
        <p:blipFill>
          <a:blip r:embed="rId2">
            <a:extLst/>
          </a:blip>
          <a:stretch>
            <a:fillRect/>
          </a:stretch>
        </p:blipFill>
        <p:spPr>
          <a:xfrm>
            <a:off x="0" y="2873223"/>
            <a:ext cx="24384000" cy="7969554"/>
          </a:xfrm>
          <a:prstGeom prst="rect">
            <a:avLst/>
          </a:prstGeom>
          <a:ln w="12700">
            <a:miter lim="400000"/>
          </a:ln>
        </p:spPr>
      </p:pic>
      <p:sp>
        <p:nvSpPr>
          <p:cNvPr id="195" name="Map of New York in 1880. From Report on the Social Statistics of Cities, Compiled by George E. Waring, Jr., United States Census Office, 1886. Image courtesy of University of Texas Libraries"/>
          <p:cNvSpPr txBox="1"/>
          <p:nvPr/>
        </p:nvSpPr>
        <p:spPr>
          <a:xfrm>
            <a:off x="2823412" y="11457183"/>
            <a:ext cx="21068067" cy="1121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lstStyle>
          <a:p>
            <a:r>
              <a:t>Map of New York in 1880. From Report on the Social Statistics of Cities, Compiled by George E. Waring, Jr., United States Census Office, 1886. Image courtesy of University of Texas Libraries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ourse description"/>
          <p:cNvSpPr txBox="1">
            <a:spLocks noGrp="1"/>
          </p:cNvSpPr>
          <p:nvPr>
            <p:ph type="title"/>
          </p:nvPr>
        </p:nvSpPr>
        <p:spPr>
          <a:prstGeom prst="rect">
            <a:avLst/>
          </a:prstGeom>
        </p:spPr>
        <p:txBody>
          <a:bodyPr/>
          <a:lstStyle/>
          <a:p>
            <a:r>
              <a:t>Course description</a:t>
            </a:r>
          </a:p>
        </p:txBody>
      </p:sp>
      <p:sp>
        <p:nvSpPr>
          <p:cNvPr id="145" name="Networks pervade all aspects of our lives: networks of friends, communication, computers, the Web, and transportation are examples we experience, while our brain cells and the proteins in our body form networks that determine our survival and intelligence.…"/>
          <p:cNvSpPr txBox="1">
            <a:spLocks noGrp="1"/>
          </p:cNvSpPr>
          <p:nvPr>
            <p:ph type="body" idx="1"/>
          </p:nvPr>
        </p:nvSpPr>
        <p:spPr>
          <a:xfrm>
            <a:off x="2108445" y="2994951"/>
            <a:ext cx="20167110" cy="8840392"/>
          </a:xfrm>
          <a:prstGeom prst="rect">
            <a:avLst/>
          </a:prstGeom>
        </p:spPr>
        <p:txBody>
          <a:bodyPr/>
          <a:lstStyle/>
          <a:p>
            <a:pPr marL="0" indent="0">
              <a:buSzTx/>
              <a:buNone/>
            </a:pPr>
            <a:r>
              <a:t>Networks pervade all aspects of our lives: networks of friends, communication, computers, the Web, and transportation are examples we experience, while our brain cells and the proteins in our body form networks that determine our survival and intelligence. </a:t>
            </a:r>
          </a:p>
          <a:p>
            <a:pPr marL="0" indent="0">
              <a:buSzTx/>
              <a:buNone/>
            </a:pPr>
            <a:r>
              <a:t>The network is a general yet powerful way to represent and study simple and complex relationships. This course explores the study of networks and how they help us understand the complex patterns of connections and relationships that shape our lives. </a:t>
            </a:r>
          </a:p>
          <a:p>
            <a:pPr marL="0" indent="0">
              <a:buSzTx/>
              <a:buNone/>
            </a:pPr>
            <a:r>
              <a:t>Through examples from popular social and information networks, students learn about key aspects of networks and basic tools to analyze and visualize them.</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Course objectives"/>
          <p:cNvSpPr txBox="1">
            <a:spLocks noGrp="1"/>
          </p:cNvSpPr>
          <p:nvPr>
            <p:ph type="title"/>
          </p:nvPr>
        </p:nvSpPr>
        <p:spPr>
          <a:prstGeom prst="rect">
            <a:avLst/>
          </a:prstGeom>
        </p:spPr>
        <p:txBody>
          <a:bodyPr/>
          <a:lstStyle/>
          <a:p>
            <a:r>
              <a:t>Course objectives</a:t>
            </a:r>
          </a:p>
        </p:txBody>
      </p:sp>
      <p:sp>
        <p:nvSpPr>
          <p:cNvPr id="148" name="Learn essential concepts and core ideas of network literacy…"/>
          <p:cNvSpPr txBox="1">
            <a:spLocks noGrp="1"/>
          </p:cNvSpPr>
          <p:nvPr>
            <p:ph type="body" idx="1"/>
          </p:nvPr>
        </p:nvSpPr>
        <p:spPr>
          <a:xfrm>
            <a:off x="780265" y="3079520"/>
            <a:ext cx="22823470" cy="8840392"/>
          </a:xfrm>
          <a:prstGeom prst="rect">
            <a:avLst/>
          </a:prstGeom>
        </p:spPr>
        <p:txBody>
          <a:bodyPr/>
          <a:lstStyle/>
          <a:p>
            <a:pPr marL="458390" indent="-458390" defTabSz="616148">
              <a:spcBef>
                <a:spcPts val="1500"/>
              </a:spcBef>
              <a:defRPr sz="3300"/>
            </a:pPr>
            <a:r>
              <a:t>Learn essential concepts and core ideas of network literacy</a:t>
            </a:r>
          </a:p>
          <a:p>
            <a:pPr marL="458390" indent="-458390" defTabSz="616148">
              <a:spcBef>
                <a:spcPts val="1500"/>
              </a:spcBef>
              <a:defRPr sz="3300"/>
            </a:pPr>
            <a:r>
              <a:t>Acquire skills to load, manipulate, export, visualize networks using tools and programming languages such as Python/NetworkX, NetLogo, and Gephi</a:t>
            </a:r>
          </a:p>
          <a:p>
            <a:pPr marL="458390" indent="-458390" defTabSz="616148">
              <a:spcBef>
                <a:spcPts val="1500"/>
              </a:spcBef>
              <a:defRPr sz="3300"/>
            </a:pPr>
            <a:r>
              <a:t>Recognize and describe a network's structural components and properties (nodes, links, degree, connectivity, sparsity, paths, etc.)</a:t>
            </a:r>
          </a:p>
          <a:p>
            <a:pPr marL="458390" indent="-458390" defTabSz="616148">
              <a:spcBef>
                <a:spcPts val="1500"/>
              </a:spcBef>
              <a:defRPr sz="3300"/>
            </a:pPr>
            <a:r>
              <a:t>Analyze social networks and inspect their small-world properties</a:t>
            </a:r>
          </a:p>
          <a:p>
            <a:pPr marL="458390" indent="-458390" defTabSz="616148">
              <a:spcBef>
                <a:spcPts val="1500"/>
              </a:spcBef>
              <a:defRPr sz="3300"/>
            </a:pPr>
            <a:r>
              <a:t>Measure various centrality measures and their distributions, and apply them to detect important nodes and characterize their roles in the network</a:t>
            </a:r>
          </a:p>
          <a:p>
            <a:pPr marL="458390" indent="-458390" defTabSz="616148">
              <a:spcBef>
                <a:spcPts val="1500"/>
              </a:spcBef>
              <a:defRPr sz="3300"/>
            </a:pPr>
            <a:r>
              <a:t>Understand the friendship paradox, according to which your friends have more friends than you do, on average</a:t>
            </a:r>
          </a:p>
          <a:p>
            <a:pPr marL="458390" indent="-458390" defTabSz="616148">
              <a:spcBef>
                <a:spcPts val="1500"/>
              </a:spcBef>
              <a:defRPr sz="3300"/>
            </a:pPr>
            <a:r>
              <a:t>Quantify network homophily and clustering and explain how they arise in different systems</a:t>
            </a:r>
          </a:p>
          <a:p>
            <a:pPr marL="458390" indent="-458390" defTabSz="616148">
              <a:spcBef>
                <a:spcPts val="1500"/>
              </a:spcBef>
              <a:defRPr sz="3300"/>
            </a:pPr>
            <a:r>
              <a:t>Describe dynamic processes on networks, such as the spread of diseases and rumors</a:t>
            </a:r>
          </a:p>
          <a:p>
            <a:pPr marL="458390" indent="-458390" defTabSz="616148">
              <a:spcBef>
                <a:spcPts val="1500"/>
              </a:spcBef>
              <a:defRPr sz="3300"/>
            </a:pPr>
            <a:r>
              <a:t>Demonstrate the networks algorithms used by search engines to crawl and rank Web pages</a:t>
            </a:r>
          </a:p>
          <a:p>
            <a:pPr marL="458390" indent="-458390" defTabSz="616148">
              <a:spcBef>
                <a:spcPts val="1500"/>
              </a:spcBef>
              <a:defRPr sz="3300"/>
            </a:pPr>
            <a:r>
              <a:t>Appreciate the broad relevance of network science to domains and applications such as biology, business, AI, search, recommendation, social media</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oftware"/>
          <p:cNvSpPr txBox="1">
            <a:spLocks noGrp="1"/>
          </p:cNvSpPr>
          <p:nvPr>
            <p:ph type="title"/>
          </p:nvPr>
        </p:nvSpPr>
        <p:spPr>
          <a:prstGeom prst="rect">
            <a:avLst/>
          </a:prstGeom>
        </p:spPr>
        <p:txBody>
          <a:bodyPr/>
          <a:lstStyle/>
          <a:p>
            <a:r>
              <a:t>Software</a:t>
            </a:r>
          </a:p>
        </p:txBody>
      </p:sp>
      <p:sp>
        <p:nvSpPr>
          <p:cNvPr id="151" name="We will be using Python and the NetworkX (networkx.readthedocs.org) module. You can follow one or both of two approaches:…"/>
          <p:cNvSpPr txBox="1">
            <a:spLocks noGrp="1"/>
          </p:cNvSpPr>
          <p:nvPr>
            <p:ph type="body" idx="1"/>
          </p:nvPr>
        </p:nvSpPr>
        <p:spPr>
          <a:xfrm>
            <a:off x="780265" y="2869420"/>
            <a:ext cx="22823470" cy="9304088"/>
          </a:xfrm>
          <a:prstGeom prst="rect">
            <a:avLst/>
          </a:prstGeom>
        </p:spPr>
        <p:txBody>
          <a:bodyPr/>
          <a:lstStyle/>
          <a:p>
            <a:pPr marL="0" indent="0" defTabSz="583287">
              <a:spcBef>
                <a:spcPts val="1400"/>
              </a:spcBef>
              <a:buSzTx/>
              <a:buNone/>
              <a:defRPr sz="3124"/>
            </a:pPr>
            <a:r>
              <a:t>We will be using Python and the NetworkX (</a:t>
            </a:r>
            <a:r>
              <a:rPr u="sng">
                <a:hlinkClick r:id="rId2"/>
              </a:rPr>
              <a:t>networkx.readthedocs.org</a:t>
            </a:r>
            <a:r>
              <a:t>) module. You can follow one or both of two approaches:</a:t>
            </a:r>
          </a:p>
          <a:p>
            <a:pPr marL="619918" indent="-619918" defTabSz="583287">
              <a:spcBef>
                <a:spcPts val="1400"/>
              </a:spcBef>
              <a:buSzPct val="100000"/>
              <a:buAutoNum type="arabicPeriod"/>
              <a:defRPr sz="3124"/>
            </a:pPr>
            <a:r>
              <a:t>There are currently several free services to run Jupyter notebooks in the cloud, including:</a:t>
            </a:r>
          </a:p>
          <a:p>
            <a:pPr marL="749538" lvl="1" indent="-433943" defTabSz="583287">
              <a:spcBef>
                <a:spcPts val="1400"/>
              </a:spcBef>
              <a:defRPr sz="3124"/>
            </a:pPr>
            <a:r>
              <a:t>Google Colab (</a:t>
            </a:r>
            <a:r>
              <a:rPr u="sng">
                <a:hlinkClick r:id="rId3"/>
              </a:rPr>
              <a:t>colab.research.google.com</a:t>
            </a:r>
            <a:r>
              <a:t>)</a:t>
            </a:r>
          </a:p>
          <a:p>
            <a:pPr marL="749538" lvl="1" indent="-433943" defTabSz="583287">
              <a:spcBef>
                <a:spcPts val="1400"/>
              </a:spcBef>
              <a:defRPr sz="3124"/>
            </a:pPr>
            <a:r>
              <a:t>Binder (</a:t>
            </a:r>
            <a:r>
              <a:rPr u="sng">
                <a:hlinkClick r:id="rId4"/>
              </a:rPr>
              <a:t>mybinder.org</a:t>
            </a:r>
            <a:r>
              <a:t>)</a:t>
            </a:r>
          </a:p>
          <a:p>
            <a:pPr marL="749538" lvl="1" indent="-433943" defTabSz="583287">
              <a:spcBef>
                <a:spcPts val="1400"/>
              </a:spcBef>
              <a:defRPr sz="3124"/>
            </a:pPr>
            <a:r>
              <a:t>Kaggle Kernels (</a:t>
            </a:r>
            <a:r>
              <a:rPr u="sng">
                <a:hlinkClick r:id="rId5"/>
              </a:rPr>
              <a:t>www.kaggle.com/kernels</a:t>
            </a:r>
            <a:r>
              <a:t>)</a:t>
            </a:r>
          </a:p>
          <a:p>
            <a:pPr marL="749538" lvl="1" indent="-433943" defTabSz="583287">
              <a:spcBef>
                <a:spcPts val="1400"/>
              </a:spcBef>
              <a:defRPr sz="3124"/>
            </a:pPr>
            <a:r>
              <a:t>Azure Notebooks (</a:t>
            </a:r>
            <a:r>
              <a:rPr u="sng">
                <a:hlinkClick r:id="rId6"/>
              </a:rPr>
              <a:t>notebooks.azure.com</a:t>
            </a:r>
            <a:r>
              <a:t>)</a:t>
            </a:r>
          </a:p>
          <a:p>
            <a:pPr marL="749538" lvl="1" indent="-433943" defTabSz="583287">
              <a:spcBef>
                <a:spcPts val="1400"/>
              </a:spcBef>
              <a:defRPr sz="3124"/>
            </a:pPr>
            <a:r>
              <a:t>Datalore (</a:t>
            </a:r>
            <a:r>
              <a:rPr u="sng">
                <a:hlinkClick r:id="rId7"/>
              </a:rPr>
              <a:t>datalore.io</a:t>
            </a:r>
            <a:r>
              <a:t>)</a:t>
            </a:r>
          </a:p>
          <a:p>
            <a:pPr marL="749538" lvl="1" indent="-433943" defTabSz="583287">
              <a:spcBef>
                <a:spcPts val="1400"/>
              </a:spcBef>
              <a:defRPr sz="3124"/>
            </a:pPr>
            <a:r>
              <a:t>Gryd (</a:t>
            </a:r>
            <a:r>
              <a:rPr u="sng">
                <a:hlinkClick r:id="rId8"/>
              </a:rPr>
              <a:t>gryd.us</a:t>
            </a:r>
            <a:r>
              <a:t>)</a:t>
            </a:r>
          </a:p>
          <a:p>
            <a:pPr marL="619918" indent="-619918" defTabSz="583287">
              <a:spcBef>
                <a:spcPts val="1400"/>
              </a:spcBef>
              <a:buSzPct val="100000"/>
              <a:buAutoNum type="arabicPeriod"/>
              <a:defRPr sz="3124"/>
            </a:pPr>
            <a:r>
              <a:t>If you wish to run Python locally on your laptop, and don't have Jupyter/IPython installed on your machine, we recommend installing the Anaconda Python 3 distribution (</a:t>
            </a:r>
            <a:r>
              <a:rPr u="sng">
                <a:hlinkClick r:id="rId9"/>
              </a:rPr>
              <a:t>www.anaconda.com/distribution</a:t>
            </a:r>
            <a:r>
              <a:t>). We do not recommend other distributions. This option requires that you are comfortable with managing software packages (i.e., using `pip` or `conda`).</a:t>
            </a:r>
          </a:p>
          <a:p>
            <a:pPr marL="0" indent="0" defTabSz="583287">
              <a:spcBef>
                <a:spcPts val="1400"/>
              </a:spcBef>
              <a:buSzTx/>
              <a:buNone/>
              <a:defRPr sz="3124"/>
            </a:pPr>
            <a:r>
              <a:t>Be warned: each cloud-based notebook service has pros and cons and we cannot test them all extensively, so your mileage may vary. You may have to try more than one solution, read documentation, and/or seek support from the providers to install packages. Local Python installations can present issues, especially on Windows machines. Packages are system dependent. Instructors may be unable to provide support.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Other software"/>
          <p:cNvSpPr txBox="1">
            <a:spLocks noGrp="1"/>
          </p:cNvSpPr>
          <p:nvPr>
            <p:ph type="title"/>
          </p:nvPr>
        </p:nvSpPr>
        <p:spPr>
          <a:xfrm>
            <a:off x="895920" y="1174685"/>
            <a:ext cx="10237655" cy="3036095"/>
          </a:xfrm>
          <a:prstGeom prst="rect">
            <a:avLst/>
          </a:prstGeom>
        </p:spPr>
        <p:txBody>
          <a:bodyPr/>
          <a:lstStyle/>
          <a:p>
            <a:r>
              <a:t>Other software</a:t>
            </a:r>
          </a:p>
        </p:txBody>
      </p:sp>
      <p:sp>
        <p:nvSpPr>
          <p:cNvPr id="154" name="Gephi (gephi.org)…"/>
          <p:cNvSpPr txBox="1">
            <a:spLocks noGrp="1"/>
          </p:cNvSpPr>
          <p:nvPr>
            <p:ph type="body" sz="quarter" idx="1"/>
          </p:nvPr>
        </p:nvSpPr>
        <p:spPr>
          <a:xfrm>
            <a:off x="12492009" y="8827996"/>
            <a:ext cx="10833972" cy="2272215"/>
          </a:xfrm>
          <a:prstGeom prst="rect">
            <a:avLst/>
          </a:prstGeom>
        </p:spPr>
        <p:txBody>
          <a:bodyPr/>
          <a:lstStyle/>
          <a:p>
            <a:pPr>
              <a:spcBef>
                <a:spcPts val="2000"/>
              </a:spcBef>
            </a:pPr>
            <a:r>
              <a:t>Gephi (</a:t>
            </a:r>
            <a:r>
              <a:rPr u="sng">
                <a:hlinkClick r:id="rId2"/>
              </a:rPr>
              <a:t>gephi.org</a:t>
            </a:r>
            <a:r>
              <a:t>)</a:t>
            </a:r>
          </a:p>
          <a:p>
            <a:pPr>
              <a:spcBef>
                <a:spcPts val="2000"/>
              </a:spcBef>
            </a:pPr>
            <a:r>
              <a:t>NetLogo (</a:t>
            </a:r>
            <a:r>
              <a:rPr u="sng">
                <a:hlinkClick r:id="rId3"/>
              </a:rPr>
              <a:t>ccl.northwestern.edu/netlogo</a:t>
            </a:r>
            <a:r>
              <a:t>)</a:t>
            </a:r>
          </a:p>
        </p:txBody>
      </p:sp>
      <p:pic>
        <p:nvPicPr>
          <p:cNvPr id="155" name="droppedImage.tiff" descr="droppedImage.tiff"/>
          <p:cNvPicPr>
            <a:picLocks noChangeAspect="1"/>
          </p:cNvPicPr>
          <p:nvPr/>
        </p:nvPicPr>
        <p:blipFill>
          <a:blip r:embed="rId4">
            <a:extLst/>
          </a:blip>
          <a:stretch>
            <a:fillRect/>
          </a:stretch>
        </p:blipFill>
        <p:spPr>
          <a:xfrm>
            <a:off x="11892854" y="856913"/>
            <a:ext cx="12032283" cy="7426823"/>
          </a:xfrm>
          <a:prstGeom prst="rect">
            <a:avLst/>
          </a:prstGeom>
          <a:ln w="12700">
            <a:miter lim="400000"/>
          </a:ln>
        </p:spPr>
      </p:pic>
      <p:pic>
        <p:nvPicPr>
          <p:cNvPr id="156" name="Screen Shot 2015-08-25 at 12.07.13 AM.png" descr="Screen Shot 2015-08-25 at 12.07.13 AM.png"/>
          <p:cNvPicPr>
            <a:picLocks noChangeAspect="1"/>
          </p:cNvPicPr>
          <p:nvPr/>
        </p:nvPicPr>
        <p:blipFill>
          <a:blip r:embed="rId5">
            <a:extLst/>
          </a:blip>
          <a:stretch>
            <a:fillRect/>
          </a:stretch>
        </p:blipFill>
        <p:spPr>
          <a:xfrm>
            <a:off x="446018" y="5006168"/>
            <a:ext cx="11137458" cy="67821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Network gallery"/>
          <p:cNvSpPr txBox="1">
            <a:spLocks noGrp="1"/>
          </p:cNvSpPr>
          <p:nvPr>
            <p:ph type="title"/>
          </p:nvPr>
        </p:nvSpPr>
        <p:spPr>
          <a:prstGeom prst="rect">
            <a:avLst/>
          </a:prstGeom>
        </p:spPr>
        <p:txBody>
          <a:bodyPr/>
          <a:lstStyle/>
          <a:p>
            <a:r>
              <a:t>Network gallery</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0" name="fb.png" descr="fb.png"/>
          <p:cNvPicPr>
            <a:picLocks noChangeAspect="1"/>
          </p:cNvPicPr>
          <p:nvPr/>
        </p:nvPicPr>
        <p:blipFill>
          <a:blip r:embed="rId2">
            <a:extLst/>
          </a:blip>
          <a:stretch>
            <a:fillRect/>
          </a:stretch>
        </p:blipFill>
        <p:spPr>
          <a:xfrm>
            <a:off x="9880895" y="-1"/>
            <a:ext cx="13645507" cy="13716001"/>
          </a:xfrm>
          <a:prstGeom prst="rect">
            <a:avLst/>
          </a:prstGeom>
          <a:ln w="12700">
            <a:miter lim="400000"/>
          </a:ln>
        </p:spPr>
      </p:pic>
      <p:sp>
        <p:nvSpPr>
          <p:cNvPr id="161" name="Facebook users at Northwestern University…"/>
          <p:cNvSpPr txBox="1"/>
          <p:nvPr/>
        </p:nvSpPr>
        <p:spPr>
          <a:xfrm>
            <a:off x="857597" y="3872561"/>
            <a:ext cx="9438838" cy="5970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444499" indent="-444499" algn="l">
              <a:buSzPct val="145000"/>
              <a:buChar char="•"/>
              <a:defRPr sz="3800"/>
            </a:pPr>
            <a:r>
              <a:t>Facebook users at Northwestern University</a:t>
            </a:r>
          </a:p>
          <a:p>
            <a:pPr marL="444499" indent="-444499" algn="l">
              <a:buSzPct val="145000"/>
              <a:buChar char="•"/>
              <a:defRPr sz="3800"/>
            </a:pPr>
            <a:r>
              <a:t>What do nodes represent?</a:t>
            </a:r>
          </a:p>
          <a:p>
            <a:pPr marL="444499" indent="-444499" algn="l">
              <a:buSzPct val="145000"/>
              <a:buChar char="•"/>
              <a:defRPr sz="3800"/>
            </a:pPr>
            <a:r>
              <a:t>What do links represent?</a:t>
            </a:r>
          </a:p>
          <a:p>
            <a:pPr marL="444499" indent="-444499" algn="l">
              <a:buSzPct val="145000"/>
              <a:buChar char="•"/>
              <a:defRPr sz="3800"/>
            </a:pPr>
            <a:r>
              <a:t>Do links have direction? </a:t>
            </a:r>
          </a:p>
          <a:p>
            <a:pPr marL="444499" indent="-444499" algn="l">
              <a:buSzPct val="145000"/>
              <a:buChar char="•"/>
              <a:defRPr sz="3800"/>
            </a:pPr>
            <a:r>
              <a:t>Do links have weights?</a:t>
            </a:r>
          </a:p>
          <a:p>
            <a:pPr marL="444499" indent="-444499" algn="l">
              <a:buSzPct val="145000"/>
              <a:buChar char="•"/>
              <a:defRPr sz="3800"/>
            </a:pPr>
            <a:r>
              <a:t>Larger, darker nodes have more connections; what does that represent?</a:t>
            </a:r>
          </a:p>
          <a:p>
            <a:pPr marL="444499" indent="-444499" algn="l">
              <a:buSzPct val="145000"/>
              <a:buChar char="•"/>
              <a:defRPr sz="3800"/>
            </a:pPr>
            <a:r>
              <a:t>What do the two clusters tell us?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 name="imdb.pdf" descr="imdb.pdf"/>
          <p:cNvPicPr>
            <a:picLocks noChangeAspect="1"/>
          </p:cNvPicPr>
          <p:nvPr/>
        </p:nvPicPr>
        <p:blipFill>
          <a:blip r:embed="rId2">
            <a:extLst/>
          </a:blip>
          <a:stretch>
            <a:fillRect/>
          </a:stretch>
        </p:blipFill>
        <p:spPr>
          <a:xfrm>
            <a:off x="451030" y="650880"/>
            <a:ext cx="23481940" cy="10271830"/>
          </a:xfrm>
          <a:prstGeom prst="rect">
            <a:avLst/>
          </a:prstGeom>
          <a:ln w="12700">
            <a:miter lim="400000"/>
          </a:ln>
        </p:spPr>
      </p:pic>
      <p:sp>
        <p:nvSpPr>
          <p:cNvPr id="164" name="Movie-star network based on a small sample from IMDB…"/>
          <p:cNvSpPr txBox="1"/>
          <p:nvPr/>
        </p:nvSpPr>
        <p:spPr>
          <a:xfrm>
            <a:off x="890632" y="8741580"/>
            <a:ext cx="15185331" cy="4802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444499" indent="-444499" algn="l">
              <a:buSzPct val="145000"/>
              <a:buChar char="•"/>
              <a:defRPr sz="3800"/>
            </a:pPr>
            <a:r>
              <a:t>Movie-star network based on a small sample from IMDB</a:t>
            </a:r>
          </a:p>
          <a:p>
            <a:pPr marL="444499" indent="-444499" algn="l">
              <a:buSzPct val="145000"/>
              <a:buChar char="•"/>
              <a:defRPr sz="3800"/>
            </a:pPr>
            <a:r>
              <a:t>Blue nodes represent movies</a:t>
            </a:r>
          </a:p>
          <a:p>
            <a:pPr marL="444499" indent="-444499" algn="l">
              <a:buSzPct val="145000"/>
              <a:buChar char="•"/>
              <a:defRPr sz="3800"/>
            </a:pPr>
            <a:r>
              <a:t>Red nodes represent actors/actresses</a:t>
            </a:r>
          </a:p>
          <a:p>
            <a:pPr marL="444499" indent="-444499" algn="l">
              <a:buSzPct val="145000"/>
              <a:buChar char="•"/>
              <a:defRPr sz="3800"/>
            </a:pPr>
            <a:r>
              <a:t>What do links represent?</a:t>
            </a:r>
          </a:p>
          <a:p>
            <a:pPr marL="444499" indent="-444499" algn="l">
              <a:buSzPct val="145000"/>
              <a:buChar char="•"/>
              <a:defRPr sz="3800"/>
            </a:pPr>
            <a:r>
              <a:t>Do links have direction? </a:t>
            </a:r>
          </a:p>
          <a:p>
            <a:pPr marL="444499" indent="-444499" algn="l">
              <a:buSzPct val="145000"/>
              <a:buChar char="•"/>
              <a:defRPr sz="3800"/>
            </a:pPr>
            <a:r>
              <a:t>Do links have weights?</a:t>
            </a:r>
          </a:p>
          <a:p>
            <a:pPr marL="444499" indent="-444499" algn="l">
              <a:buSzPct val="145000"/>
              <a:buChar char="•"/>
              <a:defRPr sz="3800"/>
            </a:pPr>
            <a:r>
              <a:t>Larger nodes have more connections; what does that mean?</a:t>
            </a:r>
          </a:p>
          <a:p>
            <a:pPr marL="444499" indent="-444499" algn="l">
              <a:buSzPct val="145000"/>
              <a:buChar char="•"/>
              <a:defRPr sz="3800"/>
            </a:pPr>
            <a:r>
              <a:t>What do the clusters represent?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 name="Movie co-star network based on a small sample from IMDB…"/>
          <p:cNvSpPr txBox="1"/>
          <p:nvPr/>
        </p:nvSpPr>
        <p:spPr>
          <a:xfrm>
            <a:off x="810302" y="2809774"/>
            <a:ext cx="6111805" cy="8307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444499" indent="-444499" algn="l">
              <a:buSzPct val="145000"/>
              <a:buChar char="•"/>
              <a:defRPr sz="3800"/>
            </a:pPr>
            <a:r>
              <a:t>Movie co-star network based on a small sample from IMDB</a:t>
            </a:r>
          </a:p>
          <a:p>
            <a:pPr marL="444499" indent="-444499" algn="l">
              <a:buSzPct val="145000"/>
              <a:buChar char="•"/>
              <a:defRPr sz="3800"/>
            </a:pPr>
            <a:r>
              <a:t>What do nodes represent?</a:t>
            </a:r>
          </a:p>
          <a:p>
            <a:pPr marL="444499" indent="-444499" algn="l">
              <a:buSzPct val="145000"/>
              <a:buChar char="•"/>
              <a:defRPr sz="3800"/>
            </a:pPr>
            <a:r>
              <a:t>What do links represent?</a:t>
            </a:r>
          </a:p>
          <a:p>
            <a:pPr marL="444499" indent="-444499" algn="l">
              <a:buSzPct val="145000"/>
              <a:buChar char="•"/>
              <a:defRPr sz="3800"/>
            </a:pPr>
            <a:r>
              <a:t>Do links have direction? </a:t>
            </a:r>
          </a:p>
          <a:p>
            <a:pPr marL="444499" indent="-444499" algn="l">
              <a:buSzPct val="145000"/>
              <a:buChar char="•"/>
              <a:defRPr sz="3800"/>
            </a:pPr>
            <a:r>
              <a:t>Do links have weights?</a:t>
            </a:r>
          </a:p>
          <a:p>
            <a:pPr marL="444499" indent="-444499" algn="l">
              <a:buSzPct val="145000"/>
              <a:buChar char="•"/>
              <a:defRPr sz="3800"/>
            </a:pPr>
            <a:r>
              <a:t>Larger nodes have more connections; what does that mean?</a:t>
            </a:r>
          </a:p>
          <a:p>
            <a:pPr marL="444499" indent="-444499" algn="l">
              <a:buSzPct val="145000"/>
              <a:buChar char="•"/>
              <a:defRPr sz="3800"/>
            </a:pPr>
            <a:r>
              <a:t>What do the clusters represent?</a:t>
            </a:r>
          </a:p>
        </p:txBody>
      </p:sp>
      <p:pic>
        <p:nvPicPr>
          <p:cNvPr id="167" name="imdb_costar.pdf" descr="imdb_costar.pdf"/>
          <p:cNvPicPr>
            <a:picLocks noChangeAspect="1"/>
          </p:cNvPicPr>
          <p:nvPr/>
        </p:nvPicPr>
        <p:blipFill>
          <a:blip r:embed="rId2">
            <a:extLst/>
          </a:blip>
          <a:srcRect l="7186" r="7186"/>
          <a:stretch>
            <a:fillRect/>
          </a:stretch>
        </p:blipFill>
        <p:spPr>
          <a:xfrm>
            <a:off x="7536772" y="240506"/>
            <a:ext cx="16037089" cy="13234898"/>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746</Words>
  <Application>Microsoft Macintosh PowerPoint</Application>
  <PresentationFormat>Custom</PresentationFormat>
  <Paragraphs>112</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Helvetica</vt:lpstr>
      <vt:lpstr>Helvetica Light</vt:lpstr>
      <vt:lpstr>Helvetica Neue</vt:lpstr>
      <vt:lpstr>Helvetica Neue Light</vt:lpstr>
      <vt:lpstr>Helvetica Neue Medium</vt:lpstr>
      <vt:lpstr>Helvetica Neue Thin</vt:lpstr>
      <vt:lpstr>Marker Felt</vt:lpstr>
      <vt:lpstr>White</vt:lpstr>
      <vt:lpstr>Chapter 0: Introduction</vt:lpstr>
      <vt:lpstr>Course description</vt:lpstr>
      <vt:lpstr>Course objectives</vt:lpstr>
      <vt:lpstr>Software</vt:lpstr>
      <vt:lpstr>Other software</vt:lpstr>
      <vt:lpstr>Network 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0: Introduction</dc:title>
  <cp:lastModifiedBy>Filippo Menczer</cp:lastModifiedBy>
  <cp:revision>1</cp:revision>
  <dcterms:modified xsi:type="dcterms:W3CDTF">2019-09-22T23:00:58Z</dcterms:modified>
</cp:coreProperties>
</file>