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545" r:id="rId3"/>
    <p:sldId id="258" r:id="rId4"/>
    <p:sldId id="259" r:id="rId5"/>
    <p:sldId id="266" r:id="rId6"/>
    <p:sldId id="349" r:id="rId7"/>
    <p:sldId id="518" r:id="rId8"/>
    <p:sldId id="408" r:id="rId9"/>
    <p:sldId id="409" r:id="rId10"/>
    <p:sldId id="350" r:id="rId11"/>
    <p:sldId id="351" r:id="rId12"/>
    <p:sldId id="329" r:id="rId13"/>
    <p:sldId id="330" r:id="rId14"/>
    <p:sldId id="549" r:id="rId15"/>
    <p:sldId id="269" r:id="rId16"/>
    <p:sldId id="345" r:id="rId17"/>
    <p:sldId id="379" r:id="rId18"/>
    <p:sldId id="389" r:id="rId19"/>
    <p:sldId id="390" r:id="rId20"/>
    <p:sldId id="391" r:id="rId21"/>
    <p:sldId id="357" r:id="rId22"/>
    <p:sldId id="358" r:id="rId23"/>
    <p:sldId id="359" r:id="rId24"/>
    <p:sldId id="394" r:id="rId25"/>
    <p:sldId id="332" r:id="rId26"/>
    <p:sldId id="333" r:id="rId27"/>
    <p:sldId id="334" r:id="rId28"/>
    <p:sldId id="336" r:id="rId29"/>
    <p:sldId id="337" r:id="rId30"/>
    <p:sldId id="547" r:id="rId31"/>
    <p:sldId id="548" r:id="rId32"/>
    <p:sldId id="54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BE0BF-6297-46E6-800F-DA07B513FF9F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28752-828A-4F41-965E-FFF5600002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8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42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0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7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64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52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0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65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8D3E-8752-4473-BBB0-D127EAD734C0}" type="datetimeFigureOut">
              <a:rPr lang="it-IT" smtClean="0"/>
              <a:t>20/04/2020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DBAE-51DB-425C-9575-A787B30B33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0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997200"/>
            <a:ext cx="864235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QUALITA’ DELL’ALIMENTAZIONE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213225" y="5589588"/>
            <a:ext cx="5472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Prof.ssa Marta Letizia </a:t>
            </a:r>
            <a:r>
              <a:rPr lang="it-IT" altLang="it-IT" sz="2400" b="1" dirty="0" err="1">
                <a:latin typeface="Comic Sans MS" panose="030F0702030302020204" pitchFamily="66" charset="0"/>
              </a:rPr>
              <a:t>Hribal</a:t>
            </a:r>
            <a:endParaRPr lang="it-IT" altLang="it-IT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28276" y="173119"/>
            <a:ext cx="9021451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36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A.A. 2019/20</a:t>
            </a:r>
          </a:p>
        </p:txBody>
      </p:sp>
    </p:spTree>
    <p:extLst>
      <p:ext uri="{BB962C8B-B14F-4D97-AF65-F5344CB8AC3E}">
        <p14:creationId xmlns:p14="http://schemas.microsoft.com/office/powerpoint/2010/main" val="12747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4B4375-6701-4BEA-B9F7-6581E509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52612"/>
            <a:ext cx="57721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2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DF637CF-5076-48AA-9D06-F0A455CE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590675"/>
            <a:ext cx="5600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0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6062D2D-EE66-4D4F-8A5F-862C2EFFC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580"/>
            <a:ext cx="9144000" cy="42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C64C62-F9AD-475B-9535-088BEA5C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6C9758-E15E-4B7F-812C-67B88452A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4" y="1419224"/>
            <a:ext cx="3673792" cy="46472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690280-57AF-411A-99B3-C8BBC61CA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16" y="365126"/>
            <a:ext cx="531495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9DF30-A8DB-49DF-8346-F400EFD6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E4CAA0-C84D-4830-AB2B-5DE64E85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84905C-98BE-4F2E-BE9C-962FDFE4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95350"/>
            <a:ext cx="75533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8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81025"/>
          </a:xfrm>
        </p:spPr>
        <p:txBody>
          <a:bodyPr/>
          <a:lstStyle/>
          <a:p>
            <a:r>
              <a:rPr lang="it-IT" altLang="it-IT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EFSA European Food Safety Authority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3323327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800" b="1" dirty="0">
                <a:latin typeface="Comic Sans MS" panose="030F0702030302020204" pitchFamily="66" charset="0"/>
              </a:rPr>
              <a:t>In Europa</a:t>
            </a:r>
            <a:r>
              <a:rPr lang="it-IT" altLang="it-IT" b="1" dirty="0">
                <a:latin typeface="Comic Sans MS" panose="030F0702030302020204" pitchFamily="66" charset="0"/>
              </a:rPr>
              <a:t> è stata istituita nel 2002 </a:t>
            </a:r>
            <a:r>
              <a:rPr lang="it-IT" altLang="it-IT" sz="2800" b="1" dirty="0">
                <a:latin typeface="Comic Sans MS" panose="030F0702030302020204" pitchFamily="66" charset="0"/>
              </a:rPr>
              <a:t>una Authority europea unica per la sicurezza alimentare (EFSA</a:t>
            </a:r>
            <a:r>
              <a:rPr lang="it-IT" altLang="it-IT" b="1" dirty="0">
                <a:latin typeface="Comic Sans MS" panose="030F0702030302020204" pitchFamily="66" charset="0"/>
              </a:rPr>
              <a:t>). </a:t>
            </a:r>
            <a:endParaRPr lang="it-IT" altLang="it-IT" sz="2800" b="1" dirty="0"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800" b="1" dirty="0">
                <a:latin typeface="Comic Sans MS" panose="030F0702030302020204" pitchFamily="66" charset="0"/>
              </a:rPr>
              <a:t>Dotata di una commissione di tecnici e scienziati indipendenti dai rispettivi governi, ha sede a Parma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b="1" dirty="0">
                <a:latin typeface="Comic Sans MS" panose="030F0702030302020204" pitchFamily="66" charset="0"/>
              </a:rPr>
              <a:t>Le singole nazioni europee hanno ognuna un proprio ente deputato alla sicurezza alimentare</a:t>
            </a:r>
            <a:endParaRPr lang="it-IT" altLang="it-IT" sz="2800" b="1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it-IT" altLang="it-IT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7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FF1F1B5-07F1-44ED-BC3B-2C1A1D7A5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98" y="1722783"/>
            <a:ext cx="8616679" cy="337930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66C8F5E-4438-4457-9149-2A15D7A901B6}"/>
              </a:ext>
            </a:extLst>
          </p:cNvPr>
          <p:cNvSpPr/>
          <p:nvPr/>
        </p:nvSpPr>
        <p:spPr>
          <a:xfrm>
            <a:off x="305898" y="3114261"/>
            <a:ext cx="8745337" cy="7951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17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1B260E8-70B4-4519-86B1-9887BDFD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8" y="796993"/>
            <a:ext cx="7667625" cy="55435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8DD6503-0E74-4E92-AD59-27EEB6D3F738}"/>
              </a:ext>
            </a:extLst>
          </p:cNvPr>
          <p:cNvSpPr txBox="1">
            <a:spLocks/>
          </p:cNvSpPr>
          <p:nvPr/>
        </p:nvSpPr>
        <p:spPr>
          <a:xfrm>
            <a:off x="820806" y="30644"/>
            <a:ext cx="7886700" cy="65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dirty="0"/>
              <a:t>Organigramma dell’EFSA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F47E21-F1B5-4D59-9616-E9EC34424C0C}"/>
              </a:ext>
            </a:extLst>
          </p:cNvPr>
          <p:cNvSpPr txBox="1"/>
          <p:nvPr/>
        </p:nvSpPr>
        <p:spPr>
          <a:xfrm>
            <a:off x="6997146" y="517457"/>
            <a:ext cx="1974575" cy="1548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16 componenti, di cui 1 presidente e 2  vice-presidenti. Rappresentanti delle diverse nazioni della CE con ruolo «politico», ma esperti della materia</a:t>
            </a:r>
          </a:p>
          <a:p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7C8CCAC5-9F62-4A1C-9F6B-8A1BB9959E65}"/>
              </a:ext>
            </a:extLst>
          </p:cNvPr>
          <p:cNvCxnSpPr/>
          <p:nvPr/>
        </p:nvCxnSpPr>
        <p:spPr>
          <a:xfrm>
            <a:off x="6506817" y="1311965"/>
            <a:ext cx="45057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22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D3EA5-5AD4-492E-AB66-FD2490E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80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 10 panels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AF161-D0DC-44A7-9613-EB71B6E7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523954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it-IT" sz="2400" dirty="0"/>
              <a:t>Salute e benessere degli animali (AHAW)</a:t>
            </a:r>
          </a:p>
          <a:p>
            <a:pPr marL="0" indent="0">
              <a:buNone/>
            </a:pPr>
            <a:r>
              <a:rPr lang="it-IT" sz="2400" dirty="0"/>
              <a:t>Si occupa di tutti gli aspetti relativi alla salute e al benessere degli animali da reddito e da compagnia.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2. Pericoli biologici (BIOHAZ)</a:t>
            </a:r>
          </a:p>
          <a:p>
            <a:pPr marL="0" indent="0">
              <a:buNone/>
            </a:pPr>
            <a:r>
              <a:rPr lang="it-IT" sz="2400" dirty="0"/>
              <a:t>Si occupa dei pericoli biologici in relazione alla sicurezza alimentare, in particolare microbiologia degli alimenti, igiene degli alimenti e questione connesse alla gestione dei rifiuti 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3. Materiali a contatto con gli alimenti, enzimi e coadiuvanti tecnologici (CEP)</a:t>
            </a:r>
          </a:p>
          <a:p>
            <a:pPr marL="0" indent="0">
              <a:buNone/>
            </a:pPr>
            <a:r>
              <a:rPr lang="it-IT" sz="2400" dirty="0"/>
              <a:t>Si occupa delle confezioni alimentari (inclusi i processi industriali necessari per produrle) e degli additivi enzimatici (dal 2013 la responsabilità degli addittivi e miglioratori alimentari è passata al panel FAF)</a:t>
            </a:r>
          </a:p>
        </p:txBody>
      </p:sp>
    </p:spTree>
    <p:extLst>
      <p:ext uri="{BB962C8B-B14F-4D97-AF65-F5344CB8AC3E}">
        <p14:creationId xmlns:p14="http://schemas.microsoft.com/office/powerpoint/2010/main" val="52170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D3EA5-5AD4-492E-AB66-FD2490E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80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 10 panels (continua)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AF161-D0DC-44A7-9613-EB71B6E7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5425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4. Contaminanti nella catena alimentare (</a:t>
            </a:r>
            <a:r>
              <a:rPr lang="it-IT" sz="2400" dirty="0" err="1"/>
              <a:t>Contam</a:t>
            </a:r>
            <a:r>
              <a:rPr lang="it-IT" sz="2400" dirty="0"/>
              <a:t>)</a:t>
            </a:r>
          </a:p>
          <a:p>
            <a:pPr marL="0" indent="0">
              <a:buNone/>
            </a:pPr>
            <a:r>
              <a:rPr lang="it-IT" sz="2400" dirty="0"/>
              <a:t>Fornisce consulenza su contaminanti e sostanze indesiderabili (tossine naturali, residui di lavorazione). Gli esperti coinvolti sono chimici, tossicologi, epidemiologici, statistici e esperti di alimentazione animale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5. Additivi e aromatizzanti alimentari (FAF)</a:t>
            </a:r>
          </a:p>
          <a:p>
            <a:pPr marL="0" indent="0">
              <a:buNone/>
            </a:pPr>
            <a:r>
              <a:rPr lang="it-IT" sz="2400" dirty="0"/>
              <a:t>Si occupa di tutti i «miglioratori» alimentari (coloranti, aromatizzanti, dolcificanti, esaltatori di sapidità, conservanti) con l’esclusione degli enzimi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6. Additivi e prodotti utilizzati nei mangimi (FEEDAP).</a:t>
            </a:r>
          </a:p>
          <a:p>
            <a:pPr marL="0" indent="0">
              <a:buNone/>
            </a:pPr>
            <a:r>
              <a:rPr lang="it-IT" sz="2400" dirty="0"/>
              <a:t>Si occupa di additivi e sostanze presenti nei mangimi, valutandone la sicurezza sia per gli animali stessi, che per il consumatore finale (uomo) che per l’ambiente </a:t>
            </a:r>
          </a:p>
        </p:txBody>
      </p:sp>
    </p:spTree>
    <p:extLst>
      <p:ext uri="{BB962C8B-B14F-4D97-AF65-F5344CB8AC3E}">
        <p14:creationId xmlns:p14="http://schemas.microsoft.com/office/powerpoint/2010/main" val="1042680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it-IT" altLang="it-IT" dirty="0"/>
              <a:t>Prof.ssa Marta Letizia Hribal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Edificio delle Bioscienze, VIII livello </a:t>
            </a:r>
          </a:p>
          <a:p>
            <a:pPr>
              <a:buFontTx/>
              <a:buNone/>
            </a:pPr>
            <a:endParaRPr lang="it-IT" altLang="it-IT" dirty="0"/>
          </a:p>
          <a:p>
            <a:pPr>
              <a:buFontTx/>
              <a:buNone/>
            </a:pPr>
            <a:r>
              <a:rPr lang="it-IT" altLang="it-IT" dirty="0"/>
              <a:t>E-mail hribal@unicz.it</a:t>
            </a:r>
          </a:p>
        </p:txBody>
      </p:sp>
    </p:spTree>
    <p:extLst>
      <p:ext uri="{BB962C8B-B14F-4D97-AF65-F5344CB8AC3E}">
        <p14:creationId xmlns:p14="http://schemas.microsoft.com/office/powerpoint/2010/main" val="359619200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6D3EA5-5AD4-492E-AB66-FD2490E1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480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 10 panels (continua)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AF161-D0DC-44A7-9613-EB71B6E7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7886700" cy="54655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dirty="0"/>
              <a:t>7. Organismi geneticamente modificati (GMO)</a:t>
            </a:r>
          </a:p>
          <a:p>
            <a:pPr marL="0" indent="0">
              <a:buNone/>
            </a:pPr>
            <a:r>
              <a:rPr lang="it-IT" sz="2400" dirty="0"/>
              <a:t>Si occupa degli organismi geneticamente modificati, sia utilizzati direttamente come alimenti sia utilizzati nella produzione di questi</a:t>
            </a:r>
          </a:p>
          <a:p>
            <a:pPr marL="0" indent="0">
              <a:buNone/>
            </a:pPr>
            <a:endParaRPr lang="it-IT" sz="2400" dirty="0"/>
          </a:p>
          <a:p>
            <a:pPr marL="457200" indent="-457200">
              <a:buAutoNum type="arabicPeriod" startAt="8"/>
            </a:pPr>
            <a:r>
              <a:rPr lang="it-IT" sz="2400" dirty="0"/>
              <a:t>Nutrizione, Nuovi alimenti e allergeni alimentari (NDA)</a:t>
            </a:r>
          </a:p>
          <a:p>
            <a:pPr marL="0" indent="0">
              <a:buNone/>
            </a:pPr>
            <a:r>
              <a:rPr lang="it-IT" sz="2400" dirty="0"/>
              <a:t>Si occupa di definire i DRV (ambito «security»), di questioni specifiche relative a alimenti o bevande (es. caffeina) , di alimenti non precedentemente consumati in Europa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9. Salute dei vegetali (PLH)</a:t>
            </a:r>
          </a:p>
          <a:p>
            <a:pPr marL="0" indent="0">
              <a:buNone/>
            </a:pPr>
            <a:r>
              <a:rPr lang="it-IT" sz="2400" dirty="0"/>
              <a:t>Fornisce consulenza scientifica su organismi nocivi che possano danneggiare le piante e ridurre la biodiversità ambientale, tenendo in considerazione gli effetti sulla catena alimentare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10. Prodotti fitosanitari e loro residui (PPR)</a:t>
            </a:r>
          </a:p>
          <a:p>
            <a:pPr marL="0" indent="0">
              <a:buNone/>
            </a:pPr>
            <a:r>
              <a:rPr lang="it-IT" sz="2400" dirty="0"/>
              <a:t>Si  occupa della valutazione del rischio da pesticidi per operatori, lavoratori, consumatori e ambiente</a:t>
            </a:r>
          </a:p>
        </p:txBody>
      </p:sp>
    </p:spTree>
    <p:extLst>
      <p:ext uri="{BB962C8B-B14F-4D97-AF65-F5344CB8AC3E}">
        <p14:creationId xmlns:p14="http://schemas.microsoft.com/office/powerpoint/2010/main" val="1938537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59C4C-71F0-4816-860F-2522A46D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58" y="126858"/>
            <a:ext cx="7886700" cy="554179"/>
          </a:xfrm>
        </p:spPr>
        <p:txBody>
          <a:bodyPr>
            <a:normAutofit/>
          </a:bodyPr>
          <a:lstStyle/>
          <a:p>
            <a:r>
              <a:rPr lang="it-IT" sz="2200" dirty="0"/>
              <a:t>Negli Stati Uniti l’ente responsabile per la Food </a:t>
            </a:r>
            <a:r>
              <a:rPr lang="it-IT" sz="2200" dirty="0" err="1"/>
              <a:t>Safety</a:t>
            </a:r>
            <a:r>
              <a:rPr lang="it-IT" sz="2200" dirty="0"/>
              <a:t> è la FDA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6267A5-2D62-4577-81AF-CC5D7E0DD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9A84E8-7F12-4527-9C25-3539D640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6" y="978588"/>
            <a:ext cx="9144000" cy="5315232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1652948-22C9-431B-B487-64924C761153}"/>
              </a:ext>
            </a:extLst>
          </p:cNvPr>
          <p:cNvCxnSpPr/>
          <p:nvPr/>
        </p:nvCxnSpPr>
        <p:spPr>
          <a:xfrm flipH="1">
            <a:off x="1484243" y="2027583"/>
            <a:ext cx="490331" cy="225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DD91023-CF5D-4EDC-9679-FB6A14A09931}"/>
              </a:ext>
            </a:extLst>
          </p:cNvPr>
          <p:cNvCxnSpPr/>
          <p:nvPr/>
        </p:nvCxnSpPr>
        <p:spPr>
          <a:xfrm flipH="1">
            <a:off x="2662858" y="2036920"/>
            <a:ext cx="490331" cy="2252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B7289B33-06B3-4F83-8E17-83DF28479C9D}"/>
              </a:ext>
            </a:extLst>
          </p:cNvPr>
          <p:cNvCxnSpPr/>
          <p:nvPr/>
        </p:nvCxnSpPr>
        <p:spPr>
          <a:xfrm flipH="1">
            <a:off x="1844950" y="2063425"/>
            <a:ext cx="490331" cy="2252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450DC31-A183-46F1-B978-B3F995E18A40}"/>
              </a:ext>
            </a:extLst>
          </p:cNvPr>
          <p:cNvCxnSpPr/>
          <p:nvPr/>
        </p:nvCxnSpPr>
        <p:spPr>
          <a:xfrm flipH="1">
            <a:off x="6632712" y="2063425"/>
            <a:ext cx="490331" cy="225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60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D3E70C9-70D5-45C9-9AFC-0D87D8C8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95" y="662610"/>
            <a:ext cx="7937670" cy="540295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6B55569-E155-49A0-8AE0-0116138D6891}"/>
              </a:ext>
            </a:extLst>
          </p:cNvPr>
          <p:cNvSpPr/>
          <p:nvPr/>
        </p:nvSpPr>
        <p:spPr>
          <a:xfrm>
            <a:off x="4691270" y="1139687"/>
            <a:ext cx="3895935" cy="143123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6E5CC72-89E3-4152-B27B-E1FDA9CC5546}"/>
              </a:ext>
            </a:extLst>
          </p:cNvPr>
          <p:cNvSpPr/>
          <p:nvPr/>
        </p:nvSpPr>
        <p:spPr>
          <a:xfrm>
            <a:off x="556795" y="1802296"/>
            <a:ext cx="4134475" cy="2849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752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C3D73E1-9FEE-4849-B740-64E466F3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77" y="1033670"/>
            <a:ext cx="7931470" cy="481053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55CA6E2-E453-4337-87DD-E9A591832EA5}"/>
              </a:ext>
            </a:extLst>
          </p:cNvPr>
          <p:cNvCxnSpPr/>
          <p:nvPr/>
        </p:nvCxnSpPr>
        <p:spPr>
          <a:xfrm flipH="1">
            <a:off x="2531165" y="5115339"/>
            <a:ext cx="5565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30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C086680-ACBE-42A1-A178-3C6E99AD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42975"/>
            <a:ext cx="6877050" cy="49720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0F5083-191F-45F7-B8BF-4D84D5174666}"/>
              </a:ext>
            </a:extLst>
          </p:cNvPr>
          <p:cNvSpPr txBox="1"/>
          <p:nvPr/>
        </p:nvSpPr>
        <p:spPr>
          <a:xfrm>
            <a:off x="4916556" y="573643"/>
            <a:ext cx="39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ISO= international standard </a:t>
            </a:r>
            <a:r>
              <a:rPr lang="it-IT" dirty="0" err="1"/>
              <a:t>organization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5EE883-9150-4C92-B043-86E4A6E34CB9}"/>
              </a:ext>
            </a:extLst>
          </p:cNvPr>
          <p:cNvSpPr txBox="1"/>
          <p:nvPr/>
        </p:nvSpPr>
        <p:spPr>
          <a:xfrm>
            <a:off x="4426226" y="1312307"/>
            <a:ext cx="130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EN= Comitato europeo normazione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234465-B3FB-4479-A39C-F388ACFB112E}"/>
              </a:ext>
            </a:extLst>
          </p:cNvPr>
          <p:cNvSpPr txBox="1"/>
          <p:nvPr/>
        </p:nvSpPr>
        <p:spPr>
          <a:xfrm>
            <a:off x="4916556" y="2697302"/>
            <a:ext cx="339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UNI= Ente nazionale certificazione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71DF8F-5196-4ED5-9593-7FF5D8F8CDBA}"/>
              </a:ext>
            </a:extLst>
          </p:cNvPr>
          <p:cNvSpPr txBox="1"/>
          <p:nvPr/>
        </p:nvSpPr>
        <p:spPr>
          <a:xfrm flipH="1">
            <a:off x="3928604" y="5915025"/>
            <a:ext cx="159755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ISO 9001:2000</a:t>
            </a:r>
          </a:p>
        </p:txBody>
      </p:sp>
    </p:spTree>
    <p:extLst>
      <p:ext uri="{BB962C8B-B14F-4D97-AF65-F5344CB8AC3E}">
        <p14:creationId xmlns:p14="http://schemas.microsoft.com/office/powerpoint/2010/main" val="333430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A0D4A-246A-416F-A0E5-5AC87D7B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225"/>
            <a:ext cx="7886700" cy="78581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COMUNICAZIONE DEL RISCHIO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6423E02-3F7E-44D0-902E-7585A86E7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1062039"/>
            <a:ext cx="7886700" cy="10582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82BBC77-9BAA-444D-A2D2-F595835AC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0293"/>
            <a:ext cx="9144000" cy="45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A0D4A-246A-416F-A0E5-5AC87D7B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225"/>
            <a:ext cx="7886700" cy="78581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Come comunicare?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501B6EC-9755-454E-A10A-65CA1DC21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369695"/>
            <a:ext cx="6494145" cy="45605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8D70800-3BB2-4064-9D21-EC8D31C89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8" y="5814534"/>
            <a:ext cx="6300788" cy="84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9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9939A-1EA0-43FC-84CF-F957FA19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6BB1D-427C-4EE8-A92F-47848D8A6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Le strategie di comunicazione devono essere differenti in </a:t>
            </a:r>
            <a:r>
              <a:rPr lang="it-IT" dirty="0">
                <a:solidFill>
                  <a:srgbClr val="FF0000"/>
                </a:solidFill>
              </a:rPr>
              <a:t>tempo di pace </a:t>
            </a:r>
            <a:r>
              <a:rPr lang="it-IT" dirty="0"/>
              <a:t>e</a:t>
            </a:r>
            <a:r>
              <a:rPr lang="it-IT" dirty="0">
                <a:solidFill>
                  <a:srgbClr val="FF0000"/>
                </a:solidFill>
              </a:rPr>
              <a:t> in emergenza.</a:t>
            </a:r>
          </a:p>
          <a:p>
            <a:pPr marL="0" indent="0">
              <a:buNone/>
            </a:pPr>
            <a:r>
              <a:rPr lang="it-IT" dirty="0"/>
              <a:t>Nel primo caso  lo scopo principale è educare il cittadino e prevenire o limitare comportamenti sbagliati, nel secondo avvertire il cittadino del rischio, limitare od evitare comportamenti sbagliati e consentire una rapida messa in atto di misure correttive</a:t>
            </a:r>
          </a:p>
        </p:txBody>
      </p:sp>
    </p:spTree>
    <p:extLst>
      <p:ext uri="{BB962C8B-B14F-4D97-AF65-F5344CB8AC3E}">
        <p14:creationId xmlns:p14="http://schemas.microsoft.com/office/powerpoint/2010/main" val="2784930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3C176CA-F2B9-4E1F-AA99-C58A0109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733425"/>
            <a:ext cx="72675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5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2B674-6729-41AA-ADD1-4B875865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Caratteristiche del messaggio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04F47D1-4650-4E70-81E3-9853029BE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56" y="2762251"/>
            <a:ext cx="8114294" cy="20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442ED9A-4556-4C98-9FBA-02F182E5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54" y="490330"/>
            <a:ext cx="8669965" cy="58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0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5F3CC-B8AC-41E9-A5BB-02DD8452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FE83F-80CB-4C59-937C-DFF4D1539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«</a:t>
            </a:r>
            <a:r>
              <a:rPr lang="it-IT" i="1" dirty="0"/>
              <a:t>Le porzioni di pesce esaminate raggiungono mediamente il 46% dell’ADI , ma in un campione è stata riscontrata una dose che raggiungeva il 140%»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ADI= </a:t>
            </a:r>
            <a:r>
              <a:rPr lang="it-IT" i="1" dirty="0" err="1"/>
              <a:t>Acceptable</a:t>
            </a:r>
            <a:r>
              <a:rPr lang="it-IT" i="1" dirty="0"/>
              <a:t> </a:t>
            </a:r>
            <a:r>
              <a:rPr lang="it-IT" i="1" dirty="0" err="1"/>
              <a:t>daily</a:t>
            </a:r>
            <a:r>
              <a:rPr lang="it-IT" i="1" dirty="0"/>
              <a:t> </a:t>
            </a:r>
            <a:r>
              <a:rPr lang="it-IT" i="1" dirty="0" err="1"/>
              <a:t>intake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680273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D1D76D-F8D5-4121-A2EE-2B99C2B4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80FE5D-B8DC-43A7-8B98-555036033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533401"/>
            <a:ext cx="6800850" cy="23145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DD6027B-4F15-43E0-80B4-C5B6F750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3193981"/>
            <a:ext cx="6067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62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997200"/>
            <a:ext cx="8642350" cy="863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CORSO SCIENZE TECNICHE DIETETICHE</a:t>
            </a:r>
          </a:p>
          <a:p>
            <a:pPr algn="ctr" eaLnBrk="1" hangingPunct="1"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C.I. SICUREZZA DEGLI ALIMENTI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213225" y="5589588"/>
            <a:ext cx="5472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Prof.ssa Marta Letizia </a:t>
            </a:r>
            <a:r>
              <a:rPr lang="it-IT" altLang="it-IT" sz="2400" b="1" dirty="0" err="1">
                <a:latin typeface="Comic Sans MS" panose="030F0702030302020204" pitchFamily="66" charset="0"/>
              </a:rPr>
              <a:t>Hribal</a:t>
            </a:r>
            <a:endParaRPr lang="it-IT" altLang="it-IT" sz="24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28276" y="173119"/>
            <a:ext cx="9021451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360000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CORSO DI LAUREA MAGISTRALE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IN BIOTECNOLOGIE MEDICHE VETERINARIE E FARMACEUTICHE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" panose="020B0604020202020204" pitchFamily="34" charset="0"/>
              </a:rPr>
              <a:t>A.A. 2019/20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656082"/>
            <a:ext cx="2239828" cy="11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9C0350-F45E-4568-AF03-8695D4B68D72}"/>
              </a:ext>
            </a:extLst>
          </p:cNvPr>
          <p:cNvSpPr txBox="1"/>
          <p:nvPr/>
        </p:nvSpPr>
        <p:spPr>
          <a:xfrm flipH="1">
            <a:off x="1967285" y="397565"/>
            <a:ext cx="554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LE </a:t>
            </a:r>
            <a:r>
              <a:rPr lang="it-IT" sz="2800" b="1" dirty="0">
                <a:solidFill>
                  <a:srgbClr val="FF0000"/>
                </a:solidFill>
              </a:rPr>
              <a:t>6</a:t>
            </a:r>
            <a:r>
              <a:rPr lang="it-IT" sz="2800" b="1" dirty="0"/>
              <a:t> S DELLA QUALITA’ ALIMENTARE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55A604-1D75-4B1C-B46B-3851BC3205AE}"/>
              </a:ext>
            </a:extLst>
          </p:cNvPr>
          <p:cNvSpPr txBox="1"/>
          <p:nvPr/>
        </p:nvSpPr>
        <p:spPr>
          <a:xfrm flipH="1">
            <a:off x="536049" y="1696278"/>
            <a:ext cx="5037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ICUREZZA (SAFETY)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r>
              <a:rPr lang="it-IT" sz="2400" dirty="0">
                <a:solidFill>
                  <a:srgbClr val="FF0000"/>
                </a:solidFill>
              </a:rPr>
              <a:t>S</a:t>
            </a:r>
            <a:r>
              <a:rPr lang="it-IT" sz="2400" dirty="0"/>
              <a:t>ALUTE (SECURITY)</a:t>
            </a:r>
          </a:p>
          <a:p>
            <a:pPr marL="457200" indent="-457200">
              <a:buAutoNum type="arabicPeriod"/>
            </a:pPr>
            <a:endParaRPr lang="it-IT" sz="2400" dirty="0"/>
          </a:p>
          <a:p>
            <a:pPr marL="457200" indent="-457200">
              <a:buAutoNum type="arabicPeriod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587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642350" cy="50572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it-IT" altLang="it-IT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FOOD SECURITY - FOOD SAFETY</a:t>
            </a:r>
          </a:p>
          <a:p>
            <a:pPr marL="0" indent="0" algn="ctr">
              <a:lnSpc>
                <a:spcPct val="30000"/>
              </a:lnSpc>
              <a:buFontTx/>
              <a:buNone/>
            </a:pPr>
            <a:endParaRPr lang="it-IT" altLang="it-IT" sz="36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0" indent="0" algn="ctr">
              <a:lnSpc>
                <a:spcPct val="0"/>
              </a:lnSpc>
              <a:buFontTx/>
              <a:buNone/>
            </a:pPr>
            <a:endParaRPr lang="it-IT" altLang="it-IT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800" dirty="0">
                <a:latin typeface="Comic Sans MS" panose="030F0702030302020204" pitchFamily="66" charset="0"/>
              </a:rPr>
              <a:t>FOOD SECURITY</a:t>
            </a:r>
            <a:r>
              <a:rPr lang="it-IT" altLang="it-IT" dirty="0">
                <a:latin typeface="Comic Sans MS" panose="030F0702030302020204" pitchFamily="66" charset="0"/>
              </a:rPr>
              <a:t>=ALIMENTAZIONE E SALUTE=</a:t>
            </a:r>
            <a:r>
              <a:rPr lang="it-IT" altLang="it-IT" sz="2800" dirty="0">
                <a:latin typeface="Comic Sans MS" panose="030F0702030302020204" pitchFamily="66" charset="0"/>
              </a:rPr>
              <a:t>diritto a una quantità equa di alimenti per ciascun essere umano</a:t>
            </a:r>
          </a:p>
          <a:p>
            <a:pPr marL="0" indent="0" algn="just">
              <a:lnSpc>
                <a:spcPct val="50000"/>
              </a:lnSpc>
              <a:buFontTx/>
              <a:buNone/>
            </a:pPr>
            <a:endParaRPr lang="it-IT" altLang="it-IT" sz="2800" dirty="0">
              <a:latin typeface="Comic Sans MS" panose="030F0702030302020204" pitchFamily="66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800" dirty="0">
                <a:latin typeface="Comic Sans MS" panose="030F0702030302020204" pitchFamily="66" charset="0"/>
              </a:rPr>
              <a:t>FOOD SAFETY= SICUREZZA ALIMENTARE= preservazione della qualità organolettico / microbiologica e della tipicità / tradizione degli alimenti</a:t>
            </a:r>
          </a:p>
          <a:p>
            <a:pPr marL="0" indent="0" algn="just">
              <a:lnSpc>
                <a:spcPct val="40000"/>
              </a:lnSpc>
              <a:buFontTx/>
              <a:buNone/>
            </a:pPr>
            <a:endParaRPr lang="it-IT" altLang="it-I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6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03A99E2-BE5C-4F97-96A0-D6255EFB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35" y="599660"/>
            <a:ext cx="6788529" cy="10701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F4F8B1-0EFB-446E-836F-ABBA214DA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2464905"/>
            <a:ext cx="8650413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6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5C6E1-BFC6-4DB8-8023-F7410860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D28953-B214-4364-87CA-D7BB36B8E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9CFFDA-CE41-4179-87FA-7BD3FD08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3" y="194607"/>
            <a:ext cx="4689613" cy="64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>
            <a:extLst>
              <a:ext uri="{FF2B5EF4-FFF2-40B4-BE49-F238E27FC236}">
                <a16:creationId xmlns:a16="http://schemas.microsoft.com/office/drawing/2014/main" id="{59341EF5-0BAF-4FCE-950F-5D55D3DA8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77472"/>
          <a:stretch>
            <a:fillRect/>
          </a:stretch>
        </p:blipFill>
        <p:spPr bwMode="auto">
          <a:xfrm>
            <a:off x="1476375" y="428625"/>
            <a:ext cx="19431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2">
            <a:extLst>
              <a:ext uri="{FF2B5EF4-FFF2-40B4-BE49-F238E27FC236}">
                <a16:creationId xmlns:a16="http://schemas.microsoft.com/office/drawing/2014/main" id="{AAE2B93C-D191-43E1-82BB-24E0D3BDE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058988"/>
            <a:ext cx="280828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3">
            <a:extLst>
              <a:ext uri="{FF2B5EF4-FFF2-40B4-BE49-F238E27FC236}">
                <a16:creationId xmlns:a16="http://schemas.microsoft.com/office/drawing/2014/main" id="{B0BFF244-1731-45B0-B9B8-6D947AF25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06925"/>
            <a:ext cx="311626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4">
            <a:extLst>
              <a:ext uri="{FF2B5EF4-FFF2-40B4-BE49-F238E27FC236}">
                <a16:creationId xmlns:a16="http://schemas.microsoft.com/office/drawing/2014/main" id="{9047F019-606D-4DB6-AE9A-34E8722B7B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8425"/>
            <a:ext cx="3362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magine 6">
            <a:extLst>
              <a:ext uri="{FF2B5EF4-FFF2-40B4-BE49-F238E27FC236}">
                <a16:creationId xmlns:a16="http://schemas.microsoft.com/office/drawing/2014/main" id="{4385A9A3-F285-4F23-AA3C-841A0976A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04813"/>
            <a:ext cx="2794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CasellaDiTesto 7">
            <a:extLst>
              <a:ext uri="{FF2B5EF4-FFF2-40B4-BE49-F238E27FC236}">
                <a16:creationId xmlns:a16="http://schemas.microsoft.com/office/drawing/2014/main" id="{D086D260-1F1C-467E-9015-9B151FAF4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425" y="4851400"/>
            <a:ext cx="4370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rgbClr val="FF0000"/>
                </a:solidFill>
                <a:latin typeface="Verdana" panose="020B0604030504040204" pitchFamily="34" charset="0"/>
              </a:rPr>
              <a:t>FESIN</a:t>
            </a:r>
            <a:r>
              <a:rPr lang="it-IT" altLang="it-IT" sz="1800">
                <a:latin typeface="Verdana" panose="020B0604030504040204" pitchFamily="34" charset="0"/>
              </a:rPr>
              <a:t>: Federazione società italiane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Verdana" panose="020B0604030504040204" pitchFamily="34" charset="0"/>
              </a:rPr>
              <a:t>Nutrizione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>
            <a:extLst>
              <a:ext uri="{FF2B5EF4-FFF2-40B4-BE49-F238E27FC236}">
                <a16:creationId xmlns:a16="http://schemas.microsoft.com/office/drawing/2014/main" id="{ADCFF7CA-0259-456C-BD29-4D5A5FE86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052513"/>
            <a:ext cx="30861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181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3868</TotalTime>
  <Words>704</Words>
  <Application>Microsoft Office PowerPoint</Application>
  <PresentationFormat>Presentazione su schermo (4:3)</PresentationFormat>
  <Paragraphs>77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EFSA European Food Safety Authority</vt:lpstr>
      <vt:lpstr>Presentazione standard di PowerPoint</vt:lpstr>
      <vt:lpstr>Presentazione standard di PowerPoint</vt:lpstr>
      <vt:lpstr>I  10 panels</vt:lpstr>
      <vt:lpstr>I  10 panels (continua)</vt:lpstr>
      <vt:lpstr>I  10 panels (continua)</vt:lpstr>
      <vt:lpstr>Negli Stati Uniti l’ente responsabile per la Food Safety è la FDA </vt:lpstr>
      <vt:lpstr>Presentazione standard di PowerPoint</vt:lpstr>
      <vt:lpstr>Presentazione standard di PowerPoint</vt:lpstr>
      <vt:lpstr>Presentazione standard di PowerPoint</vt:lpstr>
      <vt:lpstr>COMUNICAZIONE DEL RISCHIO</vt:lpstr>
      <vt:lpstr>Come comunicare?</vt:lpstr>
      <vt:lpstr>Presentazione standard di PowerPoint</vt:lpstr>
      <vt:lpstr>Presentazione standard di PowerPoint</vt:lpstr>
      <vt:lpstr>Caratteristiche del messaggio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Marta Letizia Hribal</dc:creator>
  <cp:lastModifiedBy>Marta Letizia Hribal</cp:lastModifiedBy>
  <cp:revision>95</cp:revision>
  <dcterms:created xsi:type="dcterms:W3CDTF">2019-06-13T13:55:36Z</dcterms:created>
  <dcterms:modified xsi:type="dcterms:W3CDTF">2020-04-20T12:40:05Z</dcterms:modified>
</cp:coreProperties>
</file>