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545" r:id="rId3"/>
    <p:sldId id="393" r:id="rId4"/>
    <p:sldId id="395" r:id="rId5"/>
    <p:sldId id="397" r:id="rId6"/>
    <p:sldId id="396" r:id="rId7"/>
    <p:sldId id="399" r:id="rId8"/>
    <p:sldId id="400" r:id="rId9"/>
    <p:sldId id="401" r:id="rId10"/>
    <p:sldId id="550" r:id="rId11"/>
    <p:sldId id="552" r:id="rId12"/>
    <p:sldId id="551" r:id="rId13"/>
    <p:sldId id="553" r:id="rId14"/>
    <p:sldId id="555" r:id="rId15"/>
    <p:sldId id="554" r:id="rId16"/>
    <p:sldId id="546" r:id="rId17"/>
    <p:sldId id="547" r:id="rId18"/>
    <p:sldId id="548" r:id="rId19"/>
    <p:sldId id="549" r:id="rId20"/>
    <p:sldId id="40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BE0BF-6297-46E6-800F-DA07B513FF9F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28752-828A-4F41-965E-FFF5600002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48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04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42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01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79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64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57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52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759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70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065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8D3E-8752-4473-BBB0-D127EAD734C0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BDBAE-51DB-425C-9575-A787B30B33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09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50825" y="2997200"/>
            <a:ext cx="8642350" cy="8636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it-IT" sz="3200" b="1" dirty="0">
                <a:latin typeface="+mj-lt"/>
                <a:ea typeface="+mj-ea"/>
                <a:cs typeface="+mj-cs"/>
              </a:rPr>
              <a:t>QUALITA’ DELL’ALIMENTAZIONE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213225" y="5589588"/>
            <a:ext cx="54721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1" dirty="0">
                <a:latin typeface="Comic Sans MS" panose="030F0702030302020204" pitchFamily="66" charset="0"/>
              </a:rPr>
              <a:t>Prof.ssa Marta Letizia </a:t>
            </a:r>
            <a:r>
              <a:rPr lang="it-IT" altLang="it-IT" sz="2400" b="1" dirty="0" err="1">
                <a:latin typeface="Comic Sans MS" panose="030F0702030302020204" pitchFamily="66" charset="0"/>
              </a:rPr>
              <a:t>Hribal</a:t>
            </a:r>
            <a:endParaRPr lang="it-IT" altLang="it-IT" sz="2400" b="1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dirty="0">
              <a:latin typeface="Comic Sans MS" panose="030F0702030302020204" pitchFamily="66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28276" y="173119"/>
            <a:ext cx="9021451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0" rIns="360000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u="sng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latin typeface="Arial" panose="020B0604020202020204" pitchFamily="34" charset="0"/>
              </a:rPr>
              <a:t>A.A. 2019/20</a:t>
            </a:r>
          </a:p>
        </p:txBody>
      </p:sp>
    </p:spTree>
    <p:extLst>
      <p:ext uri="{BB962C8B-B14F-4D97-AF65-F5344CB8AC3E}">
        <p14:creationId xmlns:p14="http://schemas.microsoft.com/office/powerpoint/2010/main" val="1274764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6DCBE1F-EEBA-4990-8AD9-69ED22622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9140"/>
            <a:ext cx="9144000" cy="4059720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252A0E7B-B062-45A5-96AC-DEE3CA1EC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155" y="5985427"/>
            <a:ext cx="462915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130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CD9FEC1-3183-4015-A28A-D7D65AA6C2C9}"/>
              </a:ext>
            </a:extLst>
          </p:cNvPr>
          <p:cNvSpPr txBox="1"/>
          <p:nvPr/>
        </p:nvSpPr>
        <p:spPr>
          <a:xfrm flipH="1">
            <a:off x="2544417" y="324518"/>
            <a:ext cx="530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DISEGNO DELLO STUDIO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393DFC1-71AF-492E-9F95-CAC22A2D6923}"/>
              </a:ext>
            </a:extLst>
          </p:cNvPr>
          <p:cNvSpPr txBox="1"/>
          <p:nvPr/>
        </p:nvSpPr>
        <p:spPr>
          <a:xfrm>
            <a:off x="463825" y="1378225"/>
            <a:ext cx="77260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A 400 acquirenti (in prevalenza donne) di due supermercati statunitensi vengono fatte assaggiare patatine in due diversi tipi di pacchetto (PVC o carta cerata) e viene chiesto loro di valutare alcuni parametri, tra cui la freschezza del prodotto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La prova è stata condotta con prodotti appena impacchettati per escludere qualsiasi effetto reale della confezione sulla conservazione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Successivamente le medesime patatine vengono fatte assaggiare alle stesse persone, prendendole da un piatto, senza conoscere il pacchetto di provenienza</a:t>
            </a:r>
          </a:p>
        </p:txBody>
      </p:sp>
    </p:spTree>
    <p:extLst>
      <p:ext uri="{BB962C8B-B14F-4D97-AF65-F5344CB8AC3E}">
        <p14:creationId xmlns:p14="http://schemas.microsoft.com/office/powerpoint/2010/main" val="3572645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B910413-0213-4DA4-93E9-BA61B0F36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12" y="259038"/>
            <a:ext cx="5667375" cy="421957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733DD99-F0DF-4AE1-BDAA-8C1E50BB0CF6}"/>
              </a:ext>
            </a:extLst>
          </p:cNvPr>
          <p:cNvSpPr txBox="1"/>
          <p:nvPr/>
        </p:nvSpPr>
        <p:spPr>
          <a:xfrm>
            <a:off x="636104" y="5155096"/>
            <a:ext cx="7540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Non veniva riscontrata alcuna differenza quando le patatine venivano prese </a:t>
            </a:r>
            <a:r>
              <a:rPr lang="it-IT"/>
              <a:t>dal piatto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0799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852A05E-FCFC-4D5C-A2A9-681518E88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7374"/>
            <a:ext cx="9144000" cy="344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33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CD9FEC1-3183-4015-A28A-D7D65AA6C2C9}"/>
              </a:ext>
            </a:extLst>
          </p:cNvPr>
          <p:cNvSpPr txBox="1"/>
          <p:nvPr/>
        </p:nvSpPr>
        <p:spPr>
          <a:xfrm flipH="1">
            <a:off x="2544417" y="324518"/>
            <a:ext cx="530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DISEGNO DELLO STUDIO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393DFC1-71AF-492E-9F95-CAC22A2D6923}"/>
              </a:ext>
            </a:extLst>
          </p:cNvPr>
          <p:cNvSpPr txBox="1"/>
          <p:nvPr/>
        </p:nvSpPr>
        <p:spPr>
          <a:xfrm>
            <a:off x="463825" y="1378225"/>
            <a:ext cx="77260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A 10  soggetti(8 maschi, 9 destrimani), bendati, vengono fatte prendere in mano 40 </a:t>
            </a:r>
            <a:r>
              <a:rPr lang="it-IT" sz="2400" dirty="0" err="1"/>
              <a:t>pretzel</a:t>
            </a:r>
            <a:r>
              <a:rPr lang="it-IT" sz="2400" dirty="0"/>
              <a:t>, di cui:</a:t>
            </a:r>
          </a:p>
          <a:p>
            <a:pPr marL="457200" indent="-457200">
              <a:buAutoNum type="alphaLcParenR"/>
            </a:pPr>
            <a:r>
              <a:rPr lang="it-IT" sz="2400" dirty="0"/>
              <a:t>10 fresche, non trattate</a:t>
            </a:r>
          </a:p>
          <a:p>
            <a:pPr marL="457200" indent="-457200">
              <a:buAutoNum type="alphaLcParenR"/>
            </a:pPr>
            <a:r>
              <a:rPr lang="it-IT" sz="2400" dirty="0"/>
              <a:t>10 completamente immerse in acqua e poi lasciate asciugare</a:t>
            </a:r>
          </a:p>
          <a:p>
            <a:pPr marL="457200" indent="-457200">
              <a:buAutoNum type="alphaLcParenR"/>
            </a:pPr>
            <a:r>
              <a:rPr lang="it-IT" sz="2400" dirty="0"/>
              <a:t>20 immerse in acqua ad una sola estremità e poi lasciate asciugare. Di 10 </a:t>
            </a:r>
            <a:r>
              <a:rPr lang="it-IT" sz="2400" dirty="0" err="1"/>
              <a:t>pretzel</a:t>
            </a:r>
            <a:r>
              <a:rPr lang="it-IT" sz="2400" dirty="0"/>
              <a:t> i soggetti prendono in mano l’estremità non trattata, delle altre 10 l’estremità trattata.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I soggetti danno un morso a ciascuna </a:t>
            </a:r>
            <a:r>
              <a:rPr lang="it-IT" sz="2400" dirty="0" err="1"/>
              <a:t>pretzel</a:t>
            </a:r>
            <a:r>
              <a:rPr lang="it-IT" sz="2400" dirty="0"/>
              <a:t>, all’estremità opposta rispetto a quella che hanno in mano e danno un voto (da 0 a 100) su freschezza e croccantezza</a:t>
            </a:r>
          </a:p>
        </p:txBody>
      </p:sp>
    </p:spTree>
    <p:extLst>
      <p:ext uri="{BB962C8B-B14F-4D97-AF65-F5344CB8AC3E}">
        <p14:creationId xmlns:p14="http://schemas.microsoft.com/office/powerpoint/2010/main" val="157724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59D0F9C-A06B-4C10-9681-2C7DED701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0748"/>
            <a:ext cx="9144000" cy="399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78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09A493E-D4DA-43DC-B3BA-0E1C82AB3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0686"/>
            <a:ext cx="9144000" cy="395579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3ED5E68A-C69D-4D6A-BAFB-428D0D36C8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77" y="5133147"/>
            <a:ext cx="35623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70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B40F1A8-48BA-4ECB-8D4E-B5AE47673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" y="1281112"/>
            <a:ext cx="862965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735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39E238B-8DD8-4D20-B8B8-55CE2C593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976312"/>
            <a:ext cx="849630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539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72E0489-3E99-4B76-BF86-757A6EA51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6321"/>
            <a:ext cx="9144000" cy="412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62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contenuto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dirty="0"/>
              <a:t>Prof.ssa Marta Letizia Hribal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Edificio delle Bioscienze, VIII livello 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E-mail hribal@unicz.it</a:t>
            </a:r>
          </a:p>
        </p:txBody>
      </p:sp>
    </p:spTree>
    <p:extLst>
      <p:ext uri="{BB962C8B-B14F-4D97-AF65-F5344CB8AC3E}">
        <p14:creationId xmlns:p14="http://schemas.microsoft.com/office/powerpoint/2010/main" val="3596192000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17D6CFC-C409-4DBF-B5CD-EF9BD8AAA1D2}"/>
              </a:ext>
            </a:extLst>
          </p:cNvPr>
          <p:cNvSpPr txBox="1"/>
          <p:nvPr/>
        </p:nvSpPr>
        <p:spPr>
          <a:xfrm>
            <a:off x="430696" y="1722783"/>
            <a:ext cx="8282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/>
              <a:t>Altri esempi di influenza della vista sulla percezione di un alimento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/>
              <a:t>Esempio di influenza dell’udito sulla percezione di un alimento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/>
              <a:t>Esempio di influenza del tatto sulla percezione di un alimento </a:t>
            </a:r>
          </a:p>
        </p:txBody>
      </p:sp>
    </p:spTree>
    <p:extLst>
      <p:ext uri="{BB962C8B-B14F-4D97-AF65-F5344CB8AC3E}">
        <p14:creationId xmlns:p14="http://schemas.microsoft.com/office/powerpoint/2010/main" val="1165550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9C0350-F45E-4568-AF03-8695D4B68D72}"/>
              </a:ext>
            </a:extLst>
          </p:cNvPr>
          <p:cNvSpPr txBox="1"/>
          <p:nvPr/>
        </p:nvSpPr>
        <p:spPr>
          <a:xfrm flipH="1">
            <a:off x="1861266" y="450574"/>
            <a:ext cx="559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LE </a:t>
            </a:r>
            <a:r>
              <a:rPr lang="it-IT" sz="2800" b="1" dirty="0">
                <a:solidFill>
                  <a:srgbClr val="FF0000"/>
                </a:solidFill>
              </a:rPr>
              <a:t>6</a:t>
            </a:r>
            <a:r>
              <a:rPr lang="it-IT" sz="2800" b="1" dirty="0"/>
              <a:t> S DELLA QUALITA’ ALIMENTARE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955A604-1D75-4B1C-B46B-3851BC3205AE}"/>
              </a:ext>
            </a:extLst>
          </p:cNvPr>
          <p:cNvSpPr txBox="1"/>
          <p:nvPr/>
        </p:nvSpPr>
        <p:spPr>
          <a:xfrm flipH="1">
            <a:off x="509544" y="1351721"/>
            <a:ext cx="830315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dirty="0"/>
              <a:t>ICUREZZA (SAFETY)</a:t>
            </a:r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dirty="0"/>
              <a:t>ALUTE (SECURITY)</a:t>
            </a:r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dirty="0"/>
              <a:t>APORE E ALTRE QUALITA’ ORGANOLETTICHE </a:t>
            </a:r>
          </a:p>
          <a:p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4692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AE8A6AC-179D-487B-8553-4C1F94390ECB}"/>
              </a:ext>
            </a:extLst>
          </p:cNvPr>
          <p:cNvSpPr txBox="1"/>
          <p:nvPr/>
        </p:nvSpPr>
        <p:spPr>
          <a:xfrm flipH="1">
            <a:off x="2434755" y="503583"/>
            <a:ext cx="4274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QUALITA’ ORGANOLETTICHE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C981FF6-386A-4D77-A9BF-03439C62E119}"/>
              </a:ext>
            </a:extLst>
          </p:cNvPr>
          <p:cNvSpPr txBox="1"/>
          <p:nvPr/>
        </p:nvSpPr>
        <p:spPr>
          <a:xfrm flipH="1">
            <a:off x="721580" y="1444487"/>
            <a:ext cx="598766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sz="2800" dirty="0"/>
              <a:t>SAPORE/GUSTO</a:t>
            </a:r>
          </a:p>
          <a:p>
            <a:pPr marL="342900" indent="-342900">
              <a:buAutoNum type="arabicPeriod"/>
            </a:pPr>
            <a:endParaRPr lang="it-IT" sz="2800" dirty="0"/>
          </a:p>
          <a:p>
            <a:pPr marL="342900" indent="-342900">
              <a:buAutoNum type="arabicPeriod"/>
            </a:pPr>
            <a:r>
              <a:rPr lang="it-IT" sz="2800" dirty="0"/>
              <a:t>ODORE/AROMA</a:t>
            </a:r>
          </a:p>
          <a:p>
            <a:pPr marL="342900" indent="-342900">
              <a:buAutoNum type="arabicPeriod"/>
            </a:pPr>
            <a:endParaRPr lang="it-IT" sz="2800" dirty="0"/>
          </a:p>
          <a:p>
            <a:pPr marL="342900" indent="-342900">
              <a:buAutoNum type="arabicPeriod"/>
            </a:pPr>
            <a:r>
              <a:rPr lang="it-IT" sz="2800" dirty="0"/>
              <a:t>ASPETTO (COLORE E FORMA)</a:t>
            </a:r>
          </a:p>
          <a:p>
            <a:pPr marL="342900" indent="-342900">
              <a:buAutoNum type="arabicPeriod"/>
            </a:pPr>
            <a:endParaRPr lang="it-IT" sz="2800" dirty="0"/>
          </a:p>
          <a:p>
            <a:pPr marL="342900" indent="-342900">
              <a:buAutoNum type="arabicPeriod"/>
            </a:pPr>
            <a:r>
              <a:rPr lang="it-IT" sz="2800" dirty="0"/>
              <a:t>CONSISTENZA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6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AE8A6AC-179D-487B-8553-4C1F94390ECB}"/>
              </a:ext>
            </a:extLst>
          </p:cNvPr>
          <p:cNvSpPr txBox="1"/>
          <p:nvPr/>
        </p:nvSpPr>
        <p:spPr>
          <a:xfrm flipH="1">
            <a:off x="3070859" y="463826"/>
            <a:ext cx="28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SAPORE E GUSTO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C981FF6-386A-4D77-A9BF-03439C62E119}"/>
              </a:ext>
            </a:extLst>
          </p:cNvPr>
          <p:cNvSpPr txBox="1"/>
          <p:nvPr/>
        </p:nvSpPr>
        <p:spPr>
          <a:xfrm flipH="1">
            <a:off x="418602" y="1232453"/>
            <a:ext cx="811762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400" dirty="0"/>
              <a:t>Non sono sinonimi</a:t>
            </a:r>
          </a:p>
          <a:p>
            <a:endParaRPr lang="it-IT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400" dirty="0"/>
              <a:t>GUSTO è più correttamente definito come sensazione percepita dai recettori gustativi.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I gusti per cui sono stati individuati recettori specifici sono 5:</a:t>
            </a:r>
          </a:p>
          <a:p>
            <a:r>
              <a:rPr lang="it-IT" sz="2400" dirty="0"/>
              <a:t>Dolce-Amaro-Aspro-Salato-</a:t>
            </a:r>
            <a:r>
              <a:rPr lang="it-IT" sz="2400" dirty="0" err="1"/>
              <a:t>Umami</a:t>
            </a:r>
            <a:endParaRPr lang="it-IT" sz="2400" dirty="0"/>
          </a:p>
          <a:p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Altri gusti possono essere percepiti da recettori non specifici (es. capsaicina-nocicettore, mentolo-termocettore)</a:t>
            </a:r>
          </a:p>
          <a:p>
            <a:endParaRPr lang="it-IT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sz="2400" dirty="0"/>
              <a:t>Il SAPORE è dato dalla combinazione del gusto con gli stimoli olfattivi. I recettori olfattivi sono in grado di distinguere più di 10.000 diversi odori</a:t>
            </a:r>
          </a:p>
          <a:p>
            <a:endParaRPr lang="it-IT" dirty="0"/>
          </a:p>
          <a:p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7043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D4BDDF-03B3-4DCC-A30E-F5623FFCB512}"/>
              </a:ext>
            </a:extLst>
          </p:cNvPr>
          <p:cNvSpPr txBox="1"/>
          <p:nvPr/>
        </p:nvSpPr>
        <p:spPr>
          <a:xfrm flipH="1">
            <a:off x="4040090" y="424069"/>
            <a:ext cx="1063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VISTA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DC68962-A005-4BEB-8E1F-34258049A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1114425"/>
            <a:ext cx="889635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24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CD9FEC1-3183-4015-A28A-D7D65AA6C2C9}"/>
              </a:ext>
            </a:extLst>
          </p:cNvPr>
          <p:cNvSpPr txBox="1"/>
          <p:nvPr/>
        </p:nvSpPr>
        <p:spPr>
          <a:xfrm flipH="1">
            <a:off x="2544417" y="324518"/>
            <a:ext cx="530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DISEGNO DELLO STUDIO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393DFC1-71AF-492E-9F95-CAC22A2D6923}"/>
              </a:ext>
            </a:extLst>
          </p:cNvPr>
          <p:cNvSpPr txBox="1"/>
          <p:nvPr/>
        </p:nvSpPr>
        <p:spPr>
          <a:xfrm>
            <a:off x="463825" y="1378225"/>
            <a:ext cx="772601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A 54 studenti (27 maschi) di una scuola di enologia vengono fatti assaggiare:</a:t>
            </a:r>
          </a:p>
          <a:p>
            <a:pPr marL="342900" indent="-342900">
              <a:buAutoNum type="arabicPeriod"/>
            </a:pPr>
            <a:r>
              <a:rPr lang="it-IT" sz="2400" dirty="0"/>
              <a:t>Vino Rosso</a:t>
            </a:r>
          </a:p>
          <a:p>
            <a:pPr marL="342900" indent="-342900">
              <a:buAutoNum type="arabicPeriod"/>
            </a:pPr>
            <a:r>
              <a:rPr lang="it-IT" sz="2400" dirty="0"/>
              <a:t>Vino bianco</a:t>
            </a:r>
          </a:p>
          <a:p>
            <a:pPr marL="342900" indent="-342900">
              <a:buAutoNum type="arabicPeriod"/>
            </a:pPr>
            <a:r>
              <a:rPr lang="it-IT" sz="2400" dirty="0"/>
              <a:t>Vino bianco, colorato di rosso aggiungendo 2 g/l di antocianine dell’uva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 Per verificare la «neutralità» da un punto di vista olfattivo delle antocianine è stato condotto un test separato su 50 soggetti che hanno assaggiato il vino in bicchieri opachi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Le sessioni di assaggio nel gruppo sperimentale si sono tenute a distanza di una settimana.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it-IT" sz="2400" dirty="0"/>
              <a:t>Nella I sessione sono stati assaggiati i vini rosso e bianco e nella II i vini bianco e «bianco colorato» (RW)</a:t>
            </a:r>
          </a:p>
        </p:txBody>
      </p:sp>
    </p:spTree>
    <p:extLst>
      <p:ext uri="{BB962C8B-B14F-4D97-AF65-F5344CB8AC3E}">
        <p14:creationId xmlns:p14="http://schemas.microsoft.com/office/powerpoint/2010/main" val="271620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721BEED-7A30-4BAD-9162-FFFA03597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185" y="696389"/>
            <a:ext cx="7332405" cy="555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667EB05-A37D-4D18-862C-26EAA8B34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275" y="858906"/>
            <a:ext cx="5505450" cy="4000500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8FFD7995-43B7-4CDD-A35B-455FF9FD3781}"/>
              </a:ext>
            </a:extLst>
          </p:cNvPr>
          <p:cNvSpPr/>
          <p:nvPr/>
        </p:nvSpPr>
        <p:spPr>
          <a:xfrm>
            <a:off x="556591" y="5300872"/>
            <a:ext cx="251792" cy="2120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60F1B00-6EBA-4E68-AD3A-7D8600BC1570}"/>
              </a:ext>
            </a:extLst>
          </p:cNvPr>
          <p:cNvSpPr/>
          <p:nvPr/>
        </p:nvSpPr>
        <p:spPr>
          <a:xfrm>
            <a:off x="536715" y="5890594"/>
            <a:ext cx="251792" cy="2120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C495620-E80B-41E5-93CB-4C2A9157B776}"/>
              </a:ext>
            </a:extLst>
          </p:cNvPr>
          <p:cNvSpPr txBox="1"/>
          <p:nvPr/>
        </p:nvSpPr>
        <p:spPr>
          <a:xfrm flipH="1">
            <a:off x="986622" y="5222223"/>
            <a:ext cx="330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Termini associati con oggetti scuri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CFEB135-9DB0-472A-8509-36248D98C7BA}"/>
              </a:ext>
            </a:extLst>
          </p:cNvPr>
          <p:cNvSpPr txBox="1"/>
          <p:nvPr/>
        </p:nvSpPr>
        <p:spPr>
          <a:xfrm flipH="1">
            <a:off x="993249" y="5798693"/>
            <a:ext cx="3777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Termini associati con oggetti chiari </a:t>
            </a:r>
          </a:p>
        </p:txBody>
      </p:sp>
    </p:spTree>
    <p:extLst>
      <p:ext uri="{BB962C8B-B14F-4D97-AF65-F5344CB8AC3E}">
        <p14:creationId xmlns:p14="http://schemas.microsoft.com/office/powerpoint/2010/main" val="21280884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3705</TotalTime>
  <Words>496</Words>
  <Application>Microsoft Office PowerPoint</Application>
  <PresentationFormat>Presentazione su schermo (4:3)</PresentationFormat>
  <Paragraphs>69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Marta Letizia Hribal</dc:creator>
  <cp:lastModifiedBy>Marta Letizia Hribal</cp:lastModifiedBy>
  <cp:revision>95</cp:revision>
  <dcterms:created xsi:type="dcterms:W3CDTF">2019-06-13T13:55:36Z</dcterms:created>
  <dcterms:modified xsi:type="dcterms:W3CDTF">2020-04-20T16:39:44Z</dcterms:modified>
</cp:coreProperties>
</file>