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57" r:id="rId2"/>
    <p:sldId id="545" r:id="rId3"/>
    <p:sldId id="404" r:id="rId4"/>
    <p:sldId id="405" r:id="rId5"/>
    <p:sldId id="406" r:id="rId6"/>
    <p:sldId id="407" r:id="rId7"/>
    <p:sldId id="408" r:id="rId8"/>
    <p:sldId id="409" r:id="rId9"/>
    <p:sldId id="260" r:id="rId10"/>
    <p:sldId id="516" r:id="rId11"/>
    <p:sldId id="517" r:id="rId12"/>
    <p:sldId id="382" r:id="rId13"/>
    <p:sldId id="410" r:id="rId14"/>
    <p:sldId id="411" r:id="rId15"/>
    <p:sldId id="412" r:id="rId16"/>
    <p:sldId id="413" r:id="rId17"/>
    <p:sldId id="414" r:id="rId18"/>
    <p:sldId id="415" r:id="rId19"/>
    <p:sldId id="416" r:id="rId20"/>
    <p:sldId id="546" r:id="rId21"/>
    <p:sldId id="512" r:id="rId22"/>
    <p:sldId id="513" r:id="rId23"/>
    <p:sldId id="514" r:id="rId24"/>
    <p:sldId id="515"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000" autoAdjust="0"/>
    <p:restoredTop sz="94660"/>
  </p:normalViewPr>
  <p:slideViewPr>
    <p:cSldViewPr snapToGrid="0">
      <p:cViewPr varScale="1">
        <p:scale>
          <a:sx n="72" d="100"/>
          <a:sy n="72" d="100"/>
        </p:scale>
        <p:origin x="1350" y="66"/>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7BE0BF-6297-46E6-800F-DA07B513FF9F}" type="datetimeFigureOut">
              <a:rPr lang="it-IT" smtClean="0"/>
              <a:t>15/04/2020</a:t>
            </a:fld>
            <a:endParaRPr lang="it-IT"/>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928752-828A-4F41-965E-FFF5600002C1}" type="slidenum">
              <a:rPr lang="it-IT" smtClean="0"/>
              <a:t>‹N›</a:t>
            </a:fld>
            <a:endParaRPr lang="it-IT"/>
          </a:p>
        </p:txBody>
      </p:sp>
    </p:spTree>
    <p:extLst>
      <p:ext uri="{BB962C8B-B14F-4D97-AF65-F5344CB8AC3E}">
        <p14:creationId xmlns:p14="http://schemas.microsoft.com/office/powerpoint/2010/main" val="1982489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9B1D8D3E-8752-4473-BBB0-D127EAD734C0}" type="datetimeFigureOut">
              <a:rPr lang="it-IT" smtClean="0"/>
              <a:t>15/04/2020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88BDBAE-51DB-425C-9575-A787B30B332F}" type="slidenum">
              <a:rPr lang="it-IT" smtClean="0"/>
              <a:t>‹N›</a:t>
            </a:fld>
            <a:endParaRPr lang="it-IT"/>
          </a:p>
        </p:txBody>
      </p:sp>
    </p:spTree>
    <p:extLst>
      <p:ext uri="{BB962C8B-B14F-4D97-AF65-F5344CB8AC3E}">
        <p14:creationId xmlns:p14="http://schemas.microsoft.com/office/powerpoint/2010/main" val="40720498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9B1D8D3E-8752-4473-BBB0-D127EAD734C0}" type="datetimeFigureOut">
              <a:rPr lang="it-IT" smtClean="0"/>
              <a:t>15/04/2020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88BDBAE-51DB-425C-9575-A787B30B332F}" type="slidenum">
              <a:rPr lang="it-IT" smtClean="0"/>
              <a:t>‹N›</a:t>
            </a:fld>
            <a:endParaRPr lang="it-IT"/>
          </a:p>
        </p:txBody>
      </p:sp>
    </p:spTree>
    <p:extLst>
      <p:ext uri="{BB962C8B-B14F-4D97-AF65-F5344CB8AC3E}">
        <p14:creationId xmlns:p14="http://schemas.microsoft.com/office/powerpoint/2010/main" val="327703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9B1D8D3E-8752-4473-BBB0-D127EAD734C0}" type="datetimeFigureOut">
              <a:rPr lang="it-IT" smtClean="0"/>
              <a:t>15/04/2020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88BDBAE-51DB-425C-9575-A787B30B332F}" type="slidenum">
              <a:rPr lang="it-IT" smtClean="0"/>
              <a:t>‹N›</a:t>
            </a:fld>
            <a:endParaRPr lang="it-IT"/>
          </a:p>
        </p:txBody>
      </p:sp>
    </p:spTree>
    <p:extLst>
      <p:ext uri="{BB962C8B-B14F-4D97-AF65-F5344CB8AC3E}">
        <p14:creationId xmlns:p14="http://schemas.microsoft.com/office/powerpoint/2010/main" val="2058428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9B1D8D3E-8752-4473-BBB0-D127EAD734C0}" type="datetimeFigureOut">
              <a:rPr lang="it-IT" smtClean="0"/>
              <a:t>15/04/2020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88BDBAE-51DB-425C-9575-A787B30B332F}" type="slidenum">
              <a:rPr lang="it-IT" smtClean="0"/>
              <a:t>‹N›</a:t>
            </a:fld>
            <a:endParaRPr lang="it-IT"/>
          </a:p>
        </p:txBody>
      </p:sp>
    </p:spTree>
    <p:extLst>
      <p:ext uri="{BB962C8B-B14F-4D97-AF65-F5344CB8AC3E}">
        <p14:creationId xmlns:p14="http://schemas.microsoft.com/office/powerpoint/2010/main" val="4053016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9B1D8D3E-8752-4473-BBB0-D127EAD734C0}" type="datetimeFigureOut">
              <a:rPr lang="it-IT" smtClean="0"/>
              <a:t>15/04/2020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88BDBAE-51DB-425C-9575-A787B30B332F}" type="slidenum">
              <a:rPr lang="it-IT" smtClean="0"/>
              <a:t>‹N›</a:t>
            </a:fld>
            <a:endParaRPr lang="it-IT"/>
          </a:p>
        </p:txBody>
      </p:sp>
    </p:spTree>
    <p:extLst>
      <p:ext uri="{BB962C8B-B14F-4D97-AF65-F5344CB8AC3E}">
        <p14:creationId xmlns:p14="http://schemas.microsoft.com/office/powerpoint/2010/main" val="3818796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9B1D8D3E-8752-4473-BBB0-D127EAD734C0}" type="datetimeFigureOut">
              <a:rPr lang="it-IT" smtClean="0"/>
              <a:t>15/04/2020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288BDBAE-51DB-425C-9575-A787B30B332F}" type="slidenum">
              <a:rPr lang="it-IT" smtClean="0"/>
              <a:t>‹N›</a:t>
            </a:fld>
            <a:endParaRPr lang="it-IT"/>
          </a:p>
        </p:txBody>
      </p:sp>
    </p:spTree>
    <p:extLst>
      <p:ext uri="{BB962C8B-B14F-4D97-AF65-F5344CB8AC3E}">
        <p14:creationId xmlns:p14="http://schemas.microsoft.com/office/powerpoint/2010/main" val="3467645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629842" y="2505075"/>
            <a:ext cx="3868340"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4629150" y="2505075"/>
            <a:ext cx="3887391"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9B1D8D3E-8752-4473-BBB0-D127EAD734C0}" type="datetimeFigureOut">
              <a:rPr lang="it-IT" smtClean="0"/>
              <a:t>15/04/2020</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288BDBAE-51DB-425C-9575-A787B30B332F}" type="slidenum">
              <a:rPr lang="it-IT" smtClean="0"/>
              <a:t>‹N›</a:t>
            </a:fld>
            <a:endParaRPr lang="it-IT"/>
          </a:p>
        </p:txBody>
      </p:sp>
    </p:spTree>
    <p:extLst>
      <p:ext uri="{BB962C8B-B14F-4D97-AF65-F5344CB8AC3E}">
        <p14:creationId xmlns:p14="http://schemas.microsoft.com/office/powerpoint/2010/main" val="27345783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9B1D8D3E-8752-4473-BBB0-D127EAD734C0}" type="datetimeFigureOut">
              <a:rPr lang="it-IT" smtClean="0"/>
              <a:t>15/04/2020</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288BDBAE-51DB-425C-9575-A787B30B332F}" type="slidenum">
              <a:rPr lang="it-IT" smtClean="0"/>
              <a:t>‹N›</a:t>
            </a:fld>
            <a:endParaRPr lang="it-IT"/>
          </a:p>
        </p:txBody>
      </p:sp>
    </p:spTree>
    <p:extLst>
      <p:ext uri="{BB962C8B-B14F-4D97-AF65-F5344CB8AC3E}">
        <p14:creationId xmlns:p14="http://schemas.microsoft.com/office/powerpoint/2010/main" val="1680526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1D8D3E-8752-4473-BBB0-D127EAD734C0}" type="datetimeFigureOut">
              <a:rPr lang="it-IT" smtClean="0"/>
              <a:t>15/04/2020</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288BDBAE-51DB-425C-9575-A787B30B332F}" type="slidenum">
              <a:rPr lang="it-IT" smtClean="0"/>
              <a:t>‹N›</a:t>
            </a:fld>
            <a:endParaRPr lang="it-IT"/>
          </a:p>
        </p:txBody>
      </p:sp>
    </p:spTree>
    <p:extLst>
      <p:ext uri="{BB962C8B-B14F-4D97-AF65-F5344CB8AC3E}">
        <p14:creationId xmlns:p14="http://schemas.microsoft.com/office/powerpoint/2010/main" val="3497596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9B1D8D3E-8752-4473-BBB0-D127EAD734C0}" type="datetimeFigureOut">
              <a:rPr lang="it-IT" smtClean="0"/>
              <a:t>15/04/2020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288BDBAE-51DB-425C-9575-A787B30B332F}" type="slidenum">
              <a:rPr lang="it-IT" smtClean="0"/>
              <a:t>‹N›</a:t>
            </a:fld>
            <a:endParaRPr lang="it-IT"/>
          </a:p>
        </p:txBody>
      </p:sp>
    </p:spTree>
    <p:extLst>
      <p:ext uri="{BB962C8B-B14F-4D97-AF65-F5344CB8AC3E}">
        <p14:creationId xmlns:p14="http://schemas.microsoft.com/office/powerpoint/2010/main" val="17337011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9B1D8D3E-8752-4473-BBB0-D127EAD734C0}" type="datetimeFigureOut">
              <a:rPr lang="it-IT" smtClean="0"/>
              <a:t>15/04/2020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288BDBAE-51DB-425C-9575-A787B30B332F}" type="slidenum">
              <a:rPr lang="it-IT" smtClean="0"/>
              <a:t>‹N›</a:t>
            </a:fld>
            <a:endParaRPr lang="it-IT"/>
          </a:p>
        </p:txBody>
      </p:sp>
    </p:spTree>
    <p:extLst>
      <p:ext uri="{BB962C8B-B14F-4D97-AF65-F5344CB8AC3E}">
        <p14:creationId xmlns:p14="http://schemas.microsoft.com/office/powerpoint/2010/main" val="39006543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1D8D3E-8752-4473-BBB0-D127EAD734C0}" type="datetimeFigureOut">
              <a:rPr lang="it-IT" smtClean="0"/>
              <a:t>15/04/2020</a:t>
            </a:fld>
            <a:endParaRPr lang="it-IT"/>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8BDBAE-51DB-425C-9575-A787B30B332F}" type="slidenum">
              <a:rPr lang="it-IT" smtClean="0"/>
              <a:t>‹N›</a:t>
            </a:fld>
            <a:endParaRPr lang="it-IT"/>
          </a:p>
        </p:txBody>
      </p:sp>
    </p:spTree>
    <p:extLst>
      <p:ext uri="{BB962C8B-B14F-4D97-AF65-F5344CB8AC3E}">
        <p14:creationId xmlns:p14="http://schemas.microsoft.com/office/powerpoint/2010/main" val="40700915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250825" y="2997200"/>
            <a:ext cx="8642350" cy="863600"/>
          </a:xfrm>
          <a:prstGeom prst="rect">
            <a:avLst/>
          </a:prstGeom>
        </p:spPr>
        <p:txBody>
          <a:bodyPr/>
          <a:lstStyle/>
          <a:p>
            <a:pPr algn="ctr" eaLnBrk="1" hangingPunct="1">
              <a:defRPr/>
            </a:pPr>
            <a:r>
              <a:rPr lang="it-IT" sz="3200" b="1" dirty="0">
                <a:latin typeface="+mj-lt"/>
                <a:ea typeface="+mj-ea"/>
                <a:cs typeface="+mj-cs"/>
              </a:rPr>
              <a:t>QUALITA’ DELL’ALIMENTAZIONE</a:t>
            </a:r>
          </a:p>
        </p:txBody>
      </p:sp>
      <p:sp>
        <p:nvSpPr>
          <p:cNvPr id="5124" name="Text Box 5"/>
          <p:cNvSpPr txBox="1">
            <a:spLocks noChangeArrowheads="1"/>
          </p:cNvSpPr>
          <p:nvPr/>
        </p:nvSpPr>
        <p:spPr bwMode="auto">
          <a:xfrm>
            <a:off x="4213225" y="5589588"/>
            <a:ext cx="547211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it-IT" altLang="it-IT" sz="2400" b="1" dirty="0">
                <a:latin typeface="Comic Sans MS" panose="030F0702030302020204" pitchFamily="66" charset="0"/>
              </a:rPr>
              <a:t>Prof.ssa Marta Letizia </a:t>
            </a:r>
            <a:r>
              <a:rPr lang="it-IT" altLang="it-IT" sz="2400" b="1" dirty="0" err="1">
                <a:latin typeface="Comic Sans MS" panose="030F0702030302020204" pitchFamily="66" charset="0"/>
              </a:rPr>
              <a:t>Hribal</a:t>
            </a:r>
            <a:endParaRPr lang="it-IT" altLang="it-IT" sz="2400" b="1" dirty="0">
              <a:latin typeface="Comic Sans MS" panose="030F0702030302020204" pitchFamily="66" charset="0"/>
            </a:endParaRPr>
          </a:p>
          <a:p>
            <a:pPr eaLnBrk="1" hangingPunct="1">
              <a:spcBef>
                <a:spcPct val="50000"/>
              </a:spcBef>
              <a:buFontTx/>
              <a:buNone/>
            </a:pPr>
            <a:endParaRPr lang="it-IT" altLang="it-IT" sz="2400" dirty="0">
              <a:latin typeface="Comic Sans MS" panose="030F0702030302020204" pitchFamily="66" charset="0"/>
            </a:endParaRPr>
          </a:p>
        </p:txBody>
      </p:sp>
      <p:sp>
        <p:nvSpPr>
          <p:cNvPr id="6" name="Rectangle 3"/>
          <p:cNvSpPr>
            <a:spLocks noChangeArrowheads="1"/>
          </p:cNvSpPr>
          <p:nvPr/>
        </p:nvSpPr>
        <p:spPr bwMode="auto">
          <a:xfrm>
            <a:off x="-128276" y="173119"/>
            <a:ext cx="9021451"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0">
                <a:solidFill>
                  <a:srgbClr val="000000"/>
                </a:solidFill>
                <a:miter lim="800000"/>
                <a:headEnd/>
                <a:tailEnd/>
              </a14:hiddenLine>
            </a:ext>
          </a:extLst>
        </p:spPr>
        <p:txBody>
          <a:bodyPr lIns="540000" rIns="360000"/>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it-IT" altLang="it-IT" sz="2000" b="1" u="sng" dirty="0">
              <a:latin typeface="Arial" panose="020B0604020202020204" pitchFamily="34" charset="0"/>
            </a:endParaRPr>
          </a:p>
          <a:p>
            <a:pPr algn="ctr" eaLnBrk="1" hangingPunct="1">
              <a:spcBef>
                <a:spcPct val="0"/>
              </a:spcBef>
              <a:buFontTx/>
              <a:buNone/>
            </a:pPr>
            <a:r>
              <a:rPr lang="it-IT" altLang="it-IT" sz="2400" b="1" dirty="0">
                <a:latin typeface="Arial" panose="020B0604020202020204" pitchFamily="34" charset="0"/>
              </a:rPr>
              <a:t>A.A. 2019/20</a:t>
            </a:r>
          </a:p>
        </p:txBody>
      </p:sp>
    </p:spTree>
    <p:extLst>
      <p:ext uri="{BB962C8B-B14F-4D97-AF65-F5344CB8AC3E}">
        <p14:creationId xmlns:p14="http://schemas.microsoft.com/office/powerpoint/2010/main" val="12747648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838A5A1A-B8D6-465F-9F12-B8F6057F5FC3}"/>
              </a:ext>
            </a:extLst>
          </p:cNvPr>
          <p:cNvPicPr>
            <a:picLocks noChangeAspect="1"/>
          </p:cNvPicPr>
          <p:nvPr/>
        </p:nvPicPr>
        <p:blipFill>
          <a:blip r:embed="rId2"/>
          <a:stretch>
            <a:fillRect/>
          </a:stretch>
        </p:blipFill>
        <p:spPr>
          <a:xfrm>
            <a:off x="416407" y="25467"/>
            <a:ext cx="7826865" cy="4268236"/>
          </a:xfrm>
          <a:prstGeom prst="rect">
            <a:avLst/>
          </a:prstGeom>
        </p:spPr>
      </p:pic>
      <p:pic>
        <p:nvPicPr>
          <p:cNvPr id="3" name="Immagine 2">
            <a:extLst>
              <a:ext uri="{FF2B5EF4-FFF2-40B4-BE49-F238E27FC236}">
                <a16:creationId xmlns:a16="http://schemas.microsoft.com/office/drawing/2014/main" id="{99EC34BA-B6FF-490A-96AA-1013FD07A341}"/>
              </a:ext>
            </a:extLst>
          </p:cNvPr>
          <p:cNvPicPr>
            <a:picLocks noChangeAspect="1"/>
          </p:cNvPicPr>
          <p:nvPr/>
        </p:nvPicPr>
        <p:blipFill rotWithShape="1">
          <a:blip r:embed="rId3"/>
          <a:srcRect t="8807"/>
          <a:stretch/>
        </p:blipFill>
        <p:spPr>
          <a:xfrm>
            <a:off x="459999" y="4333461"/>
            <a:ext cx="8296275" cy="2545037"/>
          </a:xfrm>
          <a:prstGeom prst="rect">
            <a:avLst/>
          </a:prstGeom>
          <a:ln>
            <a:solidFill>
              <a:schemeClr val="tx1"/>
            </a:solidFill>
          </a:ln>
        </p:spPr>
      </p:pic>
    </p:spTree>
    <p:extLst>
      <p:ext uri="{BB962C8B-B14F-4D97-AF65-F5344CB8AC3E}">
        <p14:creationId xmlns:p14="http://schemas.microsoft.com/office/powerpoint/2010/main" val="26985874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73C203A7-BBE1-45B7-A45B-B94DDE671707}"/>
              </a:ext>
            </a:extLst>
          </p:cNvPr>
          <p:cNvPicPr>
            <a:picLocks noChangeAspect="1"/>
          </p:cNvPicPr>
          <p:nvPr/>
        </p:nvPicPr>
        <p:blipFill>
          <a:blip r:embed="rId2"/>
          <a:stretch>
            <a:fillRect/>
          </a:stretch>
        </p:blipFill>
        <p:spPr>
          <a:xfrm>
            <a:off x="538162" y="1223962"/>
            <a:ext cx="8067675" cy="4410075"/>
          </a:xfrm>
          <a:prstGeom prst="rect">
            <a:avLst/>
          </a:prstGeom>
        </p:spPr>
      </p:pic>
      <p:sp>
        <p:nvSpPr>
          <p:cNvPr id="3" name="CasellaDiTesto 2">
            <a:extLst>
              <a:ext uri="{FF2B5EF4-FFF2-40B4-BE49-F238E27FC236}">
                <a16:creationId xmlns:a16="http://schemas.microsoft.com/office/drawing/2014/main" id="{8F50D1FA-B94A-4ED1-9630-7D7E565E9DD6}"/>
              </a:ext>
            </a:extLst>
          </p:cNvPr>
          <p:cNvSpPr txBox="1"/>
          <p:nvPr/>
        </p:nvSpPr>
        <p:spPr>
          <a:xfrm flipH="1">
            <a:off x="2504661" y="397566"/>
            <a:ext cx="5155094" cy="369332"/>
          </a:xfrm>
          <a:prstGeom prst="rect">
            <a:avLst/>
          </a:prstGeom>
          <a:noFill/>
        </p:spPr>
        <p:txBody>
          <a:bodyPr wrap="square" rtlCol="0">
            <a:spAutoFit/>
          </a:bodyPr>
          <a:lstStyle/>
          <a:p>
            <a:r>
              <a:rPr lang="it-IT" dirty="0"/>
              <a:t>PRODOTTI DI IV GAMMA: PROBLEMATICHE</a:t>
            </a:r>
          </a:p>
        </p:txBody>
      </p:sp>
    </p:spTree>
    <p:extLst>
      <p:ext uri="{BB962C8B-B14F-4D97-AF65-F5344CB8AC3E}">
        <p14:creationId xmlns:p14="http://schemas.microsoft.com/office/powerpoint/2010/main" val="9328055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a:extLst>
              <a:ext uri="{FF2B5EF4-FFF2-40B4-BE49-F238E27FC236}">
                <a16:creationId xmlns:a16="http://schemas.microsoft.com/office/drawing/2014/main" id="{B6785D30-1A37-465E-A807-3D0725187A81}"/>
              </a:ext>
            </a:extLst>
          </p:cNvPr>
          <p:cNvSpPr>
            <a:spLocks noChangeArrowheads="1"/>
          </p:cNvSpPr>
          <p:nvPr/>
        </p:nvSpPr>
        <p:spPr bwMode="auto">
          <a:xfrm>
            <a:off x="1295400" y="457200"/>
            <a:ext cx="7620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GB" altLang="it-IT" sz="4400" b="1">
                <a:solidFill>
                  <a:schemeClr val="folHlink"/>
                </a:solidFill>
                <a:effectLst>
                  <a:outerShdw blurRad="38100" dist="38100" dir="2700000" algn="tl">
                    <a:srgbClr val="C0C0C0"/>
                  </a:outerShdw>
                </a:effectLst>
                <a:latin typeface="Arial" panose="020B0604020202020204" pitchFamily="34" charset="0"/>
                <a:cs typeface="Times New Roman" panose="02020603050405020304" pitchFamily="18" charset="0"/>
              </a:rPr>
              <a:t>I prodotti conservati</a:t>
            </a:r>
            <a:endParaRPr lang="it-IT" altLang="it-IT" sz="4400" b="1">
              <a:solidFill>
                <a:schemeClr val="folHlink"/>
              </a:solidFill>
              <a:effectLst>
                <a:outerShdw blurRad="38100" dist="38100" dir="2700000" algn="tl">
                  <a:srgbClr val="C0C0C0"/>
                </a:outerShdw>
              </a:effectLst>
              <a:latin typeface="Arial" panose="020B0604020202020204" pitchFamily="34" charset="0"/>
              <a:cs typeface="Times New Roman" panose="02020603050405020304" pitchFamily="18" charset="0"/>
            </a:endParaRPr>
          </a:p>
        </p:txBody>
      </p:sp>
      <p:sp>
        <p:nvSpPr>
          <p:cNvPr id="5124" name="Rectangle 4">
            <a:extLst>
              <a:ext uri="{FF2B5EF4-FFF2-40B4-BE49-F238E27FC236}">
                <a16:creationId xmlns:a16="http://schemas.microsoft.com/office/drawing/2014/main" id="{326DE4F7-7342-458F-BA6C-7332B82DB971}"/>
              </a:ext>
            </a:extLst>
          </p:cNvPr>
          <p:cNvSpPr>
            <a:spLocks noChangeArrowheads="1"/>
          </p:cNvSpPr>
          <p:nvPr/>
        </p:nvSpPr>
        <p:spPr bwMode="auto">
          <a:xfrm>
            <a:off x="990600" y="2819400"/>
            <a:ext cx="8001000" cy="3398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1" hangingPunct="1">
              <a:lnSpc>
                <a:spcPct val="160000"/>
              </a:lnSpc>
              <a:spcBef>
                <a:spcPts val="800"/>
              </a:spcBef>
              <a:buClr>
                <a:srgbClr val="19973A"/>
              </a:buClr>
              <a:buFont typeface="Symbol" panose="05050102010706020507" pitchFamily="18" charset="2"/>
              <a:buChar char="Þ"/>
            </a:pPr>
            <a:r>
              <a:rPr lang="en-GB" altLang="it-IT" sz="2600">
                <a:cs typeface="Arial Unicode MS" pitchFamily="32" charset="0"/>
              </a:rPr>
              <a:t> I </a:t>
            </a:r>
            <a:r>
              <a:rPr lang="en-GB" altLang="it-IT" sz="2600" b="1">
                <a:cs typeface="Arial Unicode MS" pitchFamily="32" charset="0"/>
              </a:rPr>
              <a:t>metodi di conservazione</a:t>
            </a:r>
            <a:r>
              <a:rPr lang="en-GB" altLang="it-IT" sz="2600">
                <a:cs typeface="Arial Unicode MS" pitchFamily="32" charset="0"/>
              </a:rPr>
              <a:t> si classificano in:</a:t>
            </a:r>
          </a:p>
          <a:p>
            <a:pPr eaLnBrk="1" hangingPunct="1">
              <a:lnSpc>
                <a:spcPct val="0"/>
              </a:lnSpc>
              <a:buClr>
                <a:srgbClr val="19973A"/>
              </a:buClr>
              <a:buSzPct val="80000"/>
              <a:buFont typeface="Zapf Dingbats" charset="2"/>
              <a:buNone/>
            </a:pPr>
            <a:endParaRPr lang="en-GB" altLang="it-IT" sz="100">
              <a:cs typeface="Times New Roman" panose="02020603050405020304" pitchFamily="18" charset="0"/>
            </a:endParaRPr>
          </a:p>
          <a:p>
            <a:pPr eaLnBrk="1" hangingPunct="1">
              <a:lnSpc>
                <a:spcPct val="90000"/>
              </a:lnSpc>
              <a:spcBef>
                <a:spcPts val="1800"/>
              </a:spcBef>
              <a:buClr>
                <a:srgbClr val="19973A"/>
              </a:buClr>
              <a:buSzPct val="60000"/>
              <a:buFont typeface="Zapf Dingbats" charset="2"/>
              <a:buChar char="n"/>
            </a:pPr>
            <a:r>
              <a:rPr lang="en-GB" altLang="it-IT" sz="2200">
                <a:cs typeface="Times New Roman" panose="02020603050405020304" pitchFamily="18" charset="0"/>
              </a:rPr>
              <a:t>  </a:t>
            </a:r>
            <a:r>
              <a:rPr lang="en-GB" altLang="it-IT" sz="2600" b="1">
                <a:cs typeface="Arial Unicode MS" pitchFamily="32" charset="0"/>
              </a:rPr>
              <a:t>biologici</a:t>
            </a:r>
            <a:r>
              <a:rPr lang="en-GB" altLang="it-IT" sz="2600">
                <a:cs typeface="Arial Unicode MS" pitchFamily="32" charset="0"/>
              </a:rPr>
              <a:t> </a:t>
            </a:r>
            <a:r>
              <a:rPr lang="en-GB" altLang="it-IT">
                <a:cs typeface="Arial Unicode MS" pitchFamily="32" charset="0"/>
              </a:rPr>
              <a:t>(fermentazione)</a:t>
            </a:r>
            <a:r>
              <a:rPr lang="en-GB" altLang="it-IT" sz="2600">
                <a:cs typeface="Times New Roman" panose="02020603050405020304" pitchFamily="18" charset="0"/>
              </a:rPr>
              <a:t> </a:t>
            </a:r>
          </a:p>
          <a:p>
            <a:pPr eaLnBrk="1" hangingPunct="1">
              <a:lnSpc>
                <a:spcPct val="90000"/>
              </a:lnSpc>
              <a:spcBef>
                <a:spcPts val="1800"/>
              </a:spcBef>
              <a:buClr>
                <a:srgbClr val="19973A"/>
              </a:buClr>
              <a:buSzPct val="60000"/>
              <a:buFont typeface="Zapf Dingbats" charset="2"/>
              <a:buChar char="n"/>
            </a:pPr>
            <a:r>
              <a:rPr lang="en-GB" altLang="it-IT" sz="2200">
                <a:cs typeface="DejaVu Sans" charset="0"/>
              </a:rPr>
              <a:t>  </a:t>
            </a:r>
            <a:r>
              <a:rPr lang="en-GB" altLang="it-IT" sz="2600" b="1">
                <a:cs typeface="Arial Unicode MS" pitchFamily="32" charset="0"/>
              </a:rPr>
              <a:t>chimici</a:t>
            </a:r>
            <a:r>
              <a:rPr lang="en-GB" altLang="it-IT" sz="2600">
                <a:cs typeface="Arial Unicode MS" pitchFamily="32" charset="0"/>
              </a:rPr>
              <a:t> </a:t>
            </a:r>
            <a:r>
              <a:rPr lang="en-GB" altLang="it-IT">
                <a:cs typeface="Arial Unicode MS" pitchFamily="32" charset="0"/>
              </a:rPr>
              <a:t>(additivi naturali / sintetici)</a:t>
            </a:r>
          </a:p>
          <a:p>
            <a:pPr eaLnBrk="1" hangingPunct="1">
              <a:lnSpc>
                <a:spcPct val="90000"/>
              </a:lnSpc>
              <a:spcBef>
                <a:spcPts val="1800"/>
              </a:spcBef>
              <a:buClr>
                <a:srgbClr val="19973A"/>
              </a:buClr>
              <a:buSzPct val="60000"/>
              <a:buFont typeface="Zapf Dingbats" charset="2"/>
              <a:buChar char="n"/>
            </a:pPr>
            <a:r>
              <a:rPr lang="en-GB" altLang="it-IT" sz="2200">
                <a:cs typeface="DejaVu Sans" charset="0"/>
              </a:rPr>
              <a:t>  </a:t>
            </a:r>
            <a:r>
              <a:rPr lang="en-GB" altLang="it-IT" sz="2600" b="1">
                <a:cs typeface="Arial Unicode MS" pitchFamily="32" charset="0"/>
              </a:rPr>
              <a:t>chimico-fisici</a:t>
            </a:r>
            <a:r>
              <a:rPr lang="en-GB" altLang="it-IT" sz="2600">
                <a:cs typeface="Arial Unicode MS" pitchFamily="32" charset="0"/>
              </a:rPr>
              <a:t> </a:t>
            </a:r>
            <a:r>
              <a:rPr lang="en-GB" altLang="it-IT">
                <a:cs typeface="Arial Unicode MS" pitchFamily="32" charset="0"/>
              </a:rPr>
              <a:t>(affumicamento)</a:t>
            </a:r>
          </a:p>
          <a:p>
            <a:pPr eaLnBrk="1" hangingPunct="1">
              <a:lnSpc>
                <a:spcPct val="90000"/>
              </a:lnSpc>
              <a:spcBef>
                <a:spcPts val="1800"/>
              </a:spcBef>
              <a:buClr>
                <a:srgbClr val="19973A"/>
              </a:buClr>
              <a:buSzPct val="60000"/>
              <a:buFont typeface="Zapf Dingbats" charset="2"/>
              <a:buChar char="n"/>
            </a:pPr>
            <a:r>
              <a:rPr lang="en-GB" altLang="it-IT" sz="2200">
                <a:cs typeface="DejaVu Sans" charset="0"/>
              </a:rPr>
              <a:t>  </a:t>
            </a:r>
            <a:r>
              <a:rPr lang="en-GB" altLang="it-IT" sz="2600" b="1">
                <a:cs typeface="Arial Unicode MS" pitchFamily="32" charset="0"/>
              </a:rPr>
              <a:t>fisici</a:t>
            </a:r>
            <a:r>
              <a:rPr lang="en-GB" altLang="it-IT" sz="2600">
                <a:cs typeface="Arial Unicode MS" pitchFamily="32" charset="0"/>
              </a:rPr>
              <a:t> </a:t>
            </a:r>
            <a:r>
              <a:rPr lang="en-GB" altLang="it-IT">
                <a:cs typeface="Arial Unicode MS" pitchFamily="32" charset="0"/>
              </a:rPr>
              <a:t>(modificazione dell’atmosfera, raffreddamento,    </a:t>
            </a:r>
            <a:br>
              <a:rPr lang="en-GB" altLang="it-IT">
                <a:cs typeface="Arial Unicode MS" pitchFamily="32" charset="0"/>
              </a:rPr>
            </a:br>
            <a:r>
              <a:rPr lang="en-GB" altLang="it-IT">
                <a:cs typeface="Arial Unicode MS" pitchFamily="32" charset="0"/>
              </a:rPr>
              <a:t>    riscaldamento, eliminazione d’acqua, radiazioni ionizzanti)</a:t>
            </a:r>
            <a:endParaRPr lang="en-GB" altLang="it-IT" sz="2600">
              <a:cs typeface="Arial Unicode MS" pitchFamily="32" charset="0"/>
            </a:endParaRPr>
          </a:p>
        </p:txBody>
      </p:sp>
      <p:sp>
        <p:nvSpPr>
          <p:cNvPr id="5126" name="Rectangle 6">
            <a:extLst>
              <a:ext uri="{FF2B5EF4-FFF2-40B4-BE49-F238E27FC236}">
                <a16:creationId xmlns:a16="http://schemas.microsoft.com/office/drawing/2014/main" id="{75B7616F-BC03-4DD6-8EF9-4AD4541FFDA0}"/>
              </a:ext>
            </a:extLst>
          </p:cNvPr>
          <p:cNvSpPr>
            <a:spLocks noChangeArrowheads="1"/>
          </p:cNvSpPr>
          <p:nvPr/>
        </p:nvSpPr>
        <p:spPr bwMode="auto">
          <a:xfrm>
            <a:off x="990600" y="1524000"/>
            <a:ext cx="79248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3048000" algn="l"/>
              </a:tabLst>
              <a:defRPr sz="2400">
                <a:solidFill>
                  <a:schemeClr val="tx1"/>
                </a:solidFill>
                <a:latin typeface="Times New Roman" panose="02020603050405020304" pitchFamily="18" charset="0"/>
              </a:defRPr>
            </a:lvl1pPr>
            <a:lvl2pPr>
              <a:tabLst>
                <a:tab pos="3048000" algn="l"/>
              </a:tabLst>
              <a:defRPr sz="2400">
                <a:solidFill>
                  <a:schemeClr val="tx1"/>
                </a:solidFill>
                <a:latin typeface="Times New Roman" panose="02020603050405020304" pitchFamily="18" charset="0"/>
              </a:defRPr>
            </a:lvl2pPr>
            <a:lvl3pPr>
              <a:tabLst>
                <a:tab pos="3048000" algn="l"/>
              </a:tabLst>
              <a:defRPr sz="2400">
                <a:solidFill>
                  <a:schemeClr val="tx1"/>
                </a:solidFill>
                <a:latin typeface="Times New Roman" panose="02020603050405020304" pitchFamily="18" charset="0"/>
              </a:defRPr>
            </a:lvl3pPr>
            <a:lvl4pPr>
              <a:tabLst>
                <a:tab pos="3048000" algn="l"/>
              </a:tabLst>
              <a:defRPr sz="2400">
                <a:solidFill>
                  <a:schemeClr val="tx1"/>
                </a:solidFill>
                <a:latin typeface="Times New Roman" panose="02020603050405020304" pitchFamily="18" charset="0"/>
              </a:defRPr>
            </a:lvl4pPr>
            <a:lvl5pPr>
              <a:tabLst>
                <a:tab pos="3048000" algn="l"/>
              </a:tabLst>
              <a:defRPr sz="2400">
                <a:solidFill>
                  <a:schemeClr val="tx1"/>
                </a:solidFill>
                <a:latin typeface="Times New Roman" panose="02020603050405020304" pitchFamily="18" charset="0"/>
              </a:defRPr>
            </a:lvl5pPr>
            <a:lvl6pPr eaLnBrk="0" fontAlgn="base" hangingPunct="0">
              <a:spcBef>
                <a:spcPct val="0"/>
              </a:spcBef>
              <a:spcAft>
                <a:spcPct val="0"/>
              </a:spcAft>
              <a:tabLst>
                <a:tab pos="3048000" algn="l"/>
              </a:tabLst>
              <a:defRPr sz="2400">
                <a:solidFill>
                  <a:schemeClr val="tx1"/>
                </a:solidFill>
                <a:latin typeface="Times New Roman" panose="02020603050405020304" pitchFamily="18" charset="0"/>
              </a:defRPr>
            </a:lvl6pPr>
            <a:lvl7pPr eaLnBrk="0" fontAlgn="base" hangingPunct="0">
              <a:spcBef>
                <a:spcPct val="0"/>
              </a:spcBef>
              <a:spcAft>
                <a:spcPct val="0"/>
              </a:spcAft>
              <a:tabLst>
                <a:tab pos="3048000" algn="l"/>
              </a:tabLst>
              <a:defRPr sz="2400">
                <a:solidFill>
                  <a:schemeClr val="tx1"/>
                </a:solidFill>
                <a:latin typeface="Times New Roman" panose="02020603050405020304" pitchFamily="18" charset="0"/>
              </a:defRPr>
            </a:lvl7pPr>
            <a:lvl8pPr eaLnBrk="0" fontAlgn="base" hangingPunct="0">
              <a:spcBef>
                <a:spcPct val="0"/>
              </a:spcBef>
              <a:spcAft>
                <a:spcPct val="0"/>
              </a:spcAft>
              <a:tabLst>
                <a:tab pos="3048000" algn="l"/>
              </a:tabLst>
              <a:defRPr sz="2400">
                <a:solidFill>
                  <a:schemeClr val="tx1"/>
                </a:solidFill>
                <a:latin typeface="Times New Roman" panose="02020603050405020304" pitchFamily="18" charset="0"/>
              </a:defRPr>
            </a:lvl8pPr>
            <a:lvl9pPr eaLnBrk="0" fontAlgn="base" hangingPunct="0">
              <a:spcBef>
                <a:spcPct val="0"/>
              </a:spcBef>
              <a:spcAft>
                <a:spcPct val="0"/>
              </a:spcAft>
              <a:tabLst>
                <a:tab pos="3048000" algn="l"/>
              </a:tabLst>
              <a:defRPr sz="2400">
                <a:solidFill>
                  <a:schemeClr val="tx1"/>
                </a:solidFill>
                <a:latin typeface="Times New Roman" panose="02020603050405020304" pitchFamily="18" charset="0"/>
              </a:defRPr>
            </a:lvl9pPr>
          </a:lstStyle>
          <a:p>
            <a:pPr eaLnBrk="1" hangingPunct="1">
              <a:spcBef>
                <a:spcPts val="800"/>
              </a:spcBef>
              <a:buClr>
                <a:srgbClr val="3366FF"/>
              </a:buClr>
              <a:buSzPct val="80000"/>
              <a:buFont typeface="Zapf Dingbats" charset="2"/>
              <a:buNone/>
            </a:pPr>
            <a:r>
              <a:rPr lang="en-GB" altLang="it-IT" sz="2600" b="1" dirty="0" err="1">
                <a:cs typeface="Arial Unicode MS" pitchFamily="32" charset="0"/>
              </a:rPr>
              <a:t>Prodotti</a:t>
            </a:r>
            <a:r>
              <a:rPr lang="en-GB" altLang="it-IT" sz="2600" b="1" dirty="0">
                <a:cs typeface="Arial Unicode MS" pitchFamily="32" charset="0"/>
              </a:rPr>
              <a:t> </a:t>
            </a:r>
            <a:r>
              <a:rPr lang="en-GB" altLang="it-IT" sz="2600" b="1" dirty="0" err="1">
                <a:cs typeface="Arial Unicode MS" pitchFamily="32" charset="0"/>
              </a:rPr>
              <a:t>conservati</a:t>
            </a:r>
            <a:r>
              <a:rPr lang="en-GB" altLang="it-IT" sz="2600" b="1" dirty="0">
                <a:cs typeface="Arial Unicode MS" pitchFamily="32" charset="0"/>
              </a:rPr>
              <a:t> 	</a:t>
            </a:r>
            <a:r>
              <a:rPr lang="en-GB" altLang="it-IT" sz="2000" b="1" dirty="0">
                <a:cs typeface="Arial Unicode MS" pitchFamily="32" charset="0"/>
                <a:sym typeface="Zapf Dingbats" charset="2"/>
              </a:rPr>
              <a:t></a:t>
            </a:r>
            <a:r>
              <a:rPr lang="en-GB" altLang="it-IT" sz="2600" b="1" dirty="0">
                <a:cs typeface="Arial Unicode MS" pitchFamily="32" charset="0"/>
                <a:sym typeface="Monotype Sorts" charset="2"/>
              </a:rPr>
              <a:t> 	</a:t>
            </a:r>
            <a:r>
              <a:rPr lang="en-GB" altLang="it-IT" dirty="0" err="1">
                <a:cs typeface="Arial Unicode MS" pitchFamily="32" charset="0"/>
              </a:rPr>
              <a:t>alimenti</a:t>
            </a:r>
            <a:r>
              <a:rPr lang="en-GB" altLang="it-IT" dirty="0">
                <a:cs typeface="Arial Unicode MS" pitchFamily="32" charset="0"/>
              </a:rPr>
              <a:t> </a:t>
            </a:r>
            <a:r>
              <a:rPr lang="en-GB" altLang="it-IT" dirty="0" err="1">
                <a:cs typeface="Arial Unicode MS" pitchFamily="32" charset="0"/>
              </a:rPr>
              <a:t>sottoposti</a:t>
            </a:r>
            <a:r>
              <a:rPr lang="en-GB" altLang="it-IT" dirty="0">
                <a:cs typeface="Arial Unicode MS" pitchFamily="32" charset="0"/>
              </a:rPr>
              <a:t> a </a:t>
            </a:r>
            <a:r>
              <a:rPr lang="en-GB" altLang="it-IT" dirty="0" err="1">
                <a:cs typeface="Arial Unicode MS" pitchFamily="32" charset="0"/>
              </a:rPr>
              <a:t>particolari</a:t>
            </a:r>
            <a:r>
              <a:rPr lang="en-GB" altLang="it-IT" dirty="0">
                <a:cs typeface="Arial Unicode MS" pitchFamily="32" charset="0"/>
              </a:rPr>
              <a:t>  		</a:t>
            </a:r>
            <a:r>
              <a:rPr lang="en-GB" altLang="it-IT" dirty="0" err="1">
                <a:cs typeface="Arial Unicode MS" pitchFamily="32" charset="0"/>
              </a:rPr>
              <a:t>trattamenti</a:t>
            </a:r>
            <a:r>
              <a:rPr lang="en-GB" altLang="it-IT" dirty="0">
                <a:cs typeface="Arial Unicode MS" pitchFamily="32" charset="0"/>
              </a:rPr>
              <a:t> </a:t>
            </a:r>
            <a:r>
              <a:rPr lang="en-GB" altLang="it-IT" dirty="0" err="1">
                <a:cs typeface="Arial Unicode MS" pitchFamily="32" charset="0"/>
              </a:rPr>
              <a:t>che</a:t>
            </a:r>
            <a:r>
              <a:rPr lang="en-GB" altLang="it-IT" dirty="0">
                <a:cs typeface="Arial Unicode MS" pitchFamily="32" charset="0"/>
              </a:rPr>
              <a:t> </a:t>
            </a:r>
            <a:r>
              <a:rPr lang="en-GB" altLang="it-IT" dirty="0" err="1">
                <a:cs typeface="Arial Unicode MS" pitchFamily="32" charset="0"/>
              </a:rPr>
              <a:t>consentono</a:t>
            </a:r>
            <a:r>
              <a:rPr lang="en-GB" altLang="it-IT" dirty="0">
                <a:cs typeface="Arial Unicode MS" pitchFamily="32" charset="0"/>
              </a:rPr>
              <a:t> di 		</a:t>
            </a:r>
            <a:r>
              <a:rPr lang="en-GB" altLang="it-IT" b="1" dirty="0" err="1">
                <a:cs typeface="Arial Unicode MS" pitchFamily="32" charset="0"/>
              </a:rPr>
              <a:t>aumentarne</a:t>
            </a:r>
            <a:r>
              <a:rPr lang="en-GB" altLang="it-IT" dirty="0">
                <a:cs typeface="Arial Unicode MS" pitchFamily="32" charset="0"/>
              </a:rPr>
              <a:t> </a:t>
            </a:r>
            <a:r>
              <a:rPr lang="en-GB" altLang="it-IT" b="1" dirty="0">
                <a:cs typeface="Arial Unicode MS" pitchFamily="32" charset="0"/>
              </a:rPr>
              <a:t>la</a:t>
            </a:r>
            <a:r>
              <a:rPr lang="en-GB" altLang="it-IT" dirty="0">
                <a:cs typeface="Arial Unicode MS" pitchFamily="32" charset="0"/>
              </a:rPr>
              <a:t> </a:t>
            </a:r>
            <a:r>
              <a:rPr lang="en-GB" altLang="it-IT" b="1" dirty="0">
                <a:cs typeface="Arial Unicode MS" pitchFamily="32" charset="0"/>
              </a:rPr>
              <a:t>shelf life</a:t>
            </a:r>
          </a:p>
        </p:txBody>
      </p:sp>
    </p:spTree>
    <p:extLst>
      <p:ext uri="{BB962C8B-B14F-4D97-AF65-F5344CB8AC3E}">
        <p14:creationId xmlns:p14="http://schemas.microsoft.com/office/powerpoint/2010/main" val="26127527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02DEBC25-15F7-4853-83D5-BB3E92A8087F}"/>
              </a:ext>
            </a:extLst>
          </p:cNvPr>
          <p:cNvSpPr txBox="1"/>
          <p:nvPr/>
        </p:nvSpPr>
        <p:spPr>
          <a:xfrm flipH="1">
            <a:off x="3243138" y="503582"/>
            <a:ext cx="2657724" cy="369332"/>
          </a:xfrm>
          <a:prstGeom prst="rect">
            <a:avLst/>
          </a:prstGeom>
          <a:noFill/>
        </p:spPr>
        <p:txBody>
          <a:bodyPr wrap="square" rtlCol="0">
            <a:spAutoFit/>
          </a:bodyPr>
          <a:lstStyle/>
          <a:p>
            <a:r>
              <a:rPr lang="it-IT" dirty="0"/>
              <a:t>RIFERIMENTI LEGISLATIVI</a:t>
            </a:r>
          </a:p>
        </p:txBody>
      </p:sp>
      <p:sp>
        <p:nvSpPr>
          <p:cNvPr id="3" name="CasellaDiTesto 2">
            <a:extLst>
              <a:ext uri="{FF2B5EF4-FFF2-40B4-BE49-F238E27FC236}">
                <a16:creationId xmlns:a16="http://schemas.microsoft.com/office/drawing/2014/main" id="{0AC40A25-504B-43A8-8408-108C6DEFD05F}"/>
              </a:ext>
            </a:extLst>
          </p:cNvPr>
          <p:cNvSpPr txBox="1"/>
          <p:nvPr/>
        </p:nvSpPr>
        <p:spPr>
          <a:xfrm>
            <a:off x="318052" y="1563757"/>
            <a:ext cx="8574157" cy="4247317"/>
          </a:xfrm>
          <a:prstGeom prst="rect">
            <a:avLst/>
          </a:prstGeom>
          <a:noFill/>
        </p:spPr>
        <p:txBody>
          <a:bodyPr wrap="square" rtlCol="0">
            <a:spAutoFit/>
          </a:bodyPr>
          <a:lstStyle/>
          <a:p>
            <a:r>
              <a:rPr lang="it-IT" dirty="0"/>
              <a:t>Art 5, legge 283 del 30/4/1962</a:t>
            </a:r>
          </a:p>
          <a:p>
            <a:r>
              <a:rPr lang="it-IT" dirty="0"/>
              <a:t>Vieta la vendita, la detenzione e la somministrazione di alimenti e bevande in cattivo stato di conservazione, con carica microbica superiore ai limiti di legge, in stato di alterazione o comunque nocive</a:t>
            </a:r>
          </a:p>
          <a:p>
            <a:endParaRPr lang="it-IT" dirty="0"/>
          </a:p>
          <a:p>
            <a:r>
              <a:rPr lang="it-IT" dirty="0"/>
              <a:t>Regolamento Europeo 1169/2011 </a:t>
            </a:r>
          </a:p>
          <a:p>
            <a:r>
              <a:rPr lang="it-IT" dirty="0"/>
              <a:t>Impone che in etichetta siano riportate le seguenti informazioni:</a:t>
            </a:r>
          </a:p>
          <a:p>
            <a:r>
              <a:rPr lang="it-IT" dirty="0"/>
              <a:t>TEMPO MINIMO DI CONSERVAZIONE</a:t>
            </a:r>
          </a:p>
          <a:p>
            <a:r>
              <a:rPr lang="it-IT" dirty="0"/>
              <a:t>Data entro la quale il prodotto conserva le sue proprietà specifiche, se adeguatamente conservati</a:t>
            </a:r>
          </a:p>
          <a:p>
            <a:r>
              <a:rPr lang="it-IT" dirty="0"/>
              <a:t>DATA DI SCADENZA</a:t>
            </a:r>
          </a:p>
          <a:p>
            <a:r>
              <a:rPr lang="it-IT" dirty="0"/>
              <a:t>Per alimenti deperibili che potrebbero costituire, trascorso il TMC, un pericolo  immediato per la salute umana viene invece definita una data di scadenza, dopo la quale il prodotto non si può più considerare sicuro</a:t>
            </a:r>
          </a:p>
          <a:p>
            <a:r>
              <a:rPr lang="it-IT" dirty="0"/>
              <a:t> </a:t>
            </a:r>
          </a:p>
        </p:txBody>
      </p:sp>
    </p:spTree>
    <p:extLst>
      <p:ext uri="{BB962C8B-B14F-4D97-AF65-F5344CB8AC3E}">
        <p14:creationId xmlns:p14="http://schemas.microsoft.com/office/powerpoint/2010/main" val="21464300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72539D16-3199-40D9-92FF-433957FBD6BD}"/>
              </a:ext>
            </a:extLst>
          </p:cNvPr>
          <p:cNvPicPr>
            <a:picLocks noChangeAspect="1"/>
          </p:cNvPicPr>
          <p:nvPr/>
        </p:nvPicPr>
        <p:blipFill>
          <a:blip r:embed="rId2"/>
          <a:stretch>
            <a:fillRect/>
          </a:stretch>
        </p:blipFill>
        <p:spPr>
          <a:xfrm>
            <a:off x="1451113" y="430078"/>
            <a:ext cx="6241774" cy="5997843"/>
          </a:xfrm>
          <a:prstGeom prst="rect">
            <a:avLst/>
          </a:prstGeom>
        </p:spPr>
      </p:pic>
    </p:spTree>
    <p:extLst>
      <p:ext uri="{BB962C8B-B14F-4D97-AF65-F5344CB8AC3E}">
        <p14:creationId xmlns:p14="http://schemas.microsoft.com/office/powerpoint/2010/main" val="8324212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79852C36-532F-4AA5-941D-4C49F0B8579E}"/>
              </a:ext>
            </a:extLst>
          </p:cNvPr>
          <p:cNvPicPr>
            <a:picLocks noChangeAspect="1"/>
          </p:cNvPicPr>
          <p:nvPr/>
        </p:nvPicPr>
        <p:blipFill>
          <a:blip r:embed="rId2"/>
          <a:stretch>
            <a:fillRect/>
          </a:stretch>
        </p:blipFill>
        <p:spPr>
          <a:xfrm>
            <a:off x="1272209" y="894585"/>
            <a:ext cx="6493565" cy="5152958"/>
          </a:xfrm>
          <a:prstGeom prst="rect">
            <a:avLst/>
          </a:prstGeom>
        </p:spPr>
      </p:pic>
    </p:spTree>
    <p:extLst>
      <p:ext uri="{BB962C8B-B14F-4D97-AF65-F5344CB8AC3E}">
        <p14:creationId xmlns:p14="http://schemas.microsoft.com/office/powerpoint/2010/main" val="21770203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79A2821F-D83F-468F-B0BA-68F0FFE4DCF3}"/>
              </a:ext>
            </a:extLst>
          </p:cNvPr>
          <p:cNvPicPr>
            <a:picLocks noChangeAspect="1"/>
          </p:cNvPicPr>
          <p:nvPr/>
        </p:nvPicPr>
        <p:blipFill>
          <a:blip r:embed="rId2"/>
          <a:stretch>
            <a:fillRect/>
          </a:stretch>
        </p:blipFill>
        <p:spPr>
          <a:xfrm>
            <a:off x="636104" y="1654839"/>
            <a:ext cx="7288696" cy="3856870"/>
          </a:xfrm>
          <a:prstGeom prst="rect">
            <a:avLst/>
          </a:prstGeom>
        </p:spPr>
      </p:pic>
      <p:sp>
        <p:nvSpPr>
          <p:cNvPr id="3" name="CasellaDiTesto 2">
            <a:extLst>
              <a:ext uri="{FF2B5EF4-FFF2-40B4-BE49-F238E27FC236}">
                <a16:creationId xmlns:a16="http://schemas.microsoft.com/office/drawing/2014/main" id="{C997D34A-4A90-43E1-A92B-89540B2724CD}"/>
              </a:ext>
            </a:extLst>
          </p:cNvPr>
          <p:cNvSpPr txBox="1"/>
          <p:nvPr/>
        </p:nvSpPr>
        <p:spPr>
          <a:xfrm>
            <a:off x="3816626" y="808382"/>
            <a:ext cx="2054087" cy="369332"/>
          </a:xfrm>
          <a:prstGeom prst="rect">
            <a:avLst/>
          </a:prstGeom>
          <a:noFill/>
        </p:spPr>
        <p:txBody>
          <a:bodyPr wrap="square" rtlCol="0">
            <a:spAutoFit/>
          </a:bodyPr>
          <a:lstStyle/>
          <a:p>
            <a:r>
              <a:rPr lang="it-IT" dirty="0"/>
              <a:t>DATA DI SCADENZA</a:t>
            </a:r>
          </a:p>
        </p:txBody>
      </p:sp>
    </p:spTree>
    <p:extLst>
      <p:ext uri="{BB962C8B-B14F-4D97-AF65-F5344CB8AC3E}">
        <p14:creationId xmlns:p14="http://schemas.microsoft.com/office/powerpoint/2010/main" val="7328842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D2FC99E2-41A1-483F-A004-257DB23DC0CC}"/>
              </a:ext>
            </a:extLst>
          </p:cNvPr>
          <p:cNvPicPr>
            <a:picLocks noChangeAspect="1"/>
          </p:cNvPicPr>
          <p:nvPr/>
        </p:nvPicPr>
        <p:blipFill>
          <a:blip r:embed="rId2"/>
          <a:stretch>
            <a:fillRect/>
          </a:stretch>
        </p:blipFill>
        <p:spPr>
          <a:xfrm>
            <a:off x="1255853" y="1223134"/>
            <a:ext cx="6010479" cy="3070571"/>
          </a:xfrm>
          <a:prstGeom prst="rect">
            <a:avLst/>
          </a:prstGeom>
        </p:spPr>
      </p:pic>
    </p:spTree>
    <p:extLst>
      <p:ext uri="{BB962C8B-B14F-4D97-AF65-F5344CB8AC3E}">
        <p14:creationId xmlns:p14="http://schemas.microsoft.com/office/powerpoint/2010/main" val="29170614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51844C98-B461-4981-BAD9-CE26405749C6}"/>
              </a:ext>
            </a:extLst>
          </p:cNvPr>
          <p:cNvSpPr txBox="1"/>
          <p:nvPr/>
        </p:nvSpPr>
        <p:spPr>
          <a:xfrm>
            <a:off x="318052" y="874643"/>
            <a:ext cx="8719931" cy="646331"/>
          </a:xfrm>
          <a:prstGeom prst="rect">
            <a:avLst/>
          </a:prstGeom>
          <a:noFill/>
        </p:spPr>
        <p:txBody>
          <a:bodyPr wrap="square" rtlCol="0">
            <a:spAutoFit/>
          </a:bodyPr>
          <a:lstStyle/>
          <a:p>
            <a:r>
              <a:rPr lang="it-IT" dirty="0"/>
              <a:t>Per stabilire la </a:t>
            </a:r>
            <a:r>
              <a:rPr lang="it-IT" dirty="0" err="1"/>
              <a:t>shelf</a:t>
            </a:r>
            <a:r>
              <a:rPr lang="it-IT" dirty="0"/>
              <a:t> life di un prodotto vengono condotti studi ad hoc, denominati «studi di </a:t>
            </a:r>
            <a:r>
              <a:rPr lang="it-IT" dirty="0" err="1"/>
              <a:t>shelf</a:t>
            </a:r>
            <a:r>
              <a:rPr lang="it-IT" dirty="0"/>
              <a:t> life»</a:t>
            </a:r>
          </a:p>
        </p:txBody>
      </p:sp>
      <p:pic>
        <p:nvPicPr>
          <p:cNvPr id="3" name="Immagine 2">
            <a:extLst>
              <a:ext uri="{FF2B5EF4-FFF2-40B4-BE49-F238E27FC236}">
                <a16:creationId xmlns:a16="http://schemas.microsoft.com/office/drawing/2014/main" id="{BBF7803E-27D3-44C1-8D66-C89F1B5729CB}"/>
              </a:ext>
            </a:extLst>
          </p:cNvPr>
          <p:cNvPicPr>
            <a:picLocks noChangeAspect="1"/>
          </p:cNvPicPr>
          <p:nvPr/>
        </p:nvPicPr>
        <p:blipFill>
          <a:blip r:embed="rId2"/>
          <a:stretch>
            <a:fillRect/>
          </a:stretch>
        </p:blipFill>
        <p:spPr>
          <a:xfrm>
            <a:off x="1709064" y="1915974"/>
            <a:ext cx="5725871" cy="4749870"/>
          </a:xfrm>
          <a:prstGeom prst="rect">
            <a:avLst/>
          </a:prstGeom>
        </p:spPr>
      </p:pic>
    </p:spTree>
    <p:extLst>
      <p:ext uri="{BB962C8B-B14F-4D97-AF65-F5344CB8AC3E}">
        <p14:creationId xmlns:p14="http://schemas.microsoft.com/office/powerpoint/2010/main" val="9417906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516278F4-DF40-416B-A774-460D7D3690C5}"/>
              </a:ext>
            </a:extLst>
          </p:cNvPr>
          <p:cNvSpPr txBox="1"/>
          <p:nvPr/>
        </p:nvSpPr>
        <p:spPr>
          <a:xfrm flipH="1">
            <a:off x="3146725" y="427101"/>
            <a:ext cx="3307083" cy="461665"/>
          </a:xfrm>
          <a:prstGeom prst="rect">
            <a:avLst/>
          </a:prstGeom>
          <a:noFill/>
        </p:spPr>
        <p:txBody>
          <a:bodyPr wrap="square" rtlCol="0">
            <a:spAutoFit/>
          </a:bodyPr>
          <a:lstStyle/>
          <a:p>
            <a:r>
              <a:rPr lang="it-IT" sz="2400" dirty="0"/>
              <a:t>STUDIO DI SHELF LIFE</a:t>
            </a:r>
          </a:p>
        </p:txBody>
      </p:sp>
      <p:sp>
        <p:nvSpPr>
          <p:cNvPr id="3" name="CasellaDiTesto 2">
            <a:extLst>
              <a:ext uri="{FF2B5EF4-FFF2-40B4-BE49-F238E27FC236}">
                <a16:creationId xmlns:a16="http://schemas.microsoft.com/office/drawing/2014/main" id="{54D794EA-C7DD-4C0C-9C2D-12453DC4E1E8}"/>
              </a:ext>
            </a:extLst>
          </p:cNvPr>
          <p:cNvSpPr txBox="1"/>
          <p:nvPr/>
        </p:nvSpPr>
        <p:spPr>
          <a:xfrm>
            <a:off x="546318" y="1272210"/>
            <a:ext cx="8269357" cy="4893647"/>
          </a:xfrm>
          <a:prstGeom prst="rect">
            <a:avLst/>
          </a:prstGeom>
          <a:noFill/>
        </p:spPr>
        <p:txBody>
          <a:bodyPr wrap="square" rtlCol="0">
            <a:spAutoFit/>
          </a:bodyPr>
          <a:lstStyle/>
          <a:p>
            <a:pPr marL="342900" indent="-342900">
              <a:buFont typeface="Wingdings" panose="05000000000000000000" pitchFamily="2" charset="2"/>
              <a:buChar char="v"/>
            </a:pPr>
            <a:r>
              <a:rPr lang="it-IT" sz="2400" dirty="0"/>
              <a:t>E’ necessario individuare dei marcatori di danno (es. contaminazione microbiologica) e di conservazione (es. integrità di una vitamina) specifici per ciascun prodotto, da valutare ad intervalli prestabiliti</a:t>
            </a:r>
          </a:p>
          <a:p>
            <a:pPr marL="342900" indent="-342900">
              <a:buFont typeface="Wingdings" panose="05000000000000000000" pitchFamily="2" charset="2"/>
              <a:buChar char="v"/>
            </a:pPr>
            <a:endParaRPr lang="it-IT" sz="2400" dirty="0"/>
          </a:p>
          <a:p>
            <a:pPr marL="342900" indent="-342900">
              <a:buFont typeface="Wingdings" panose="05000000000000000000" pitchFamily="2" charset="2"/>
              <a:buChar char="v"/>
            </a:pPr>
            <a:r>
              <a:rPr lang="it-IT" sz="2400" dirty="0"/>
              <a:t>Per prodotti da conservarsi a temperatura prestabilita i </a:t>
            </a:r>
            <a:r>
              <a:rPr lang="it-IT" sz="2400" dirty="0" err="1"/>
              <a:t>tests</a:t>
            </a:r>
            <a:r>
              <a:rPr lang="it-IT" sz="2400" dirty="0"/>
              <a:t> devono prevedere fasi definite di «abuso termico», corrispondenti a momenti nei quali le temperature possano non venir rispettare (es. trasporto, conservazione domestica </a:t>
            </a:r>
            <a:r>
              <a:rPr lang="it-IT" sz="2400" dirty="0" err="1"/>
              <a:t>etc</a:t>
            </a:r>
            <a:r>
              <a:rPr lang="it-IT" sz="2400" dirty="0"/>
              <a:t>)</a:t>
            </a:r>
          </a:p>
          <a:p>
            <a:pPr marL="342900" indent="-342900">
              <a:buFont typeface="Wingdings" panose="05000000000000000000" pitchFamily="2" charset="2"/>
              <a:buChar char="v"/>
            </a:pPr>
            <a:endParaRPr lang="it-IT" sz="2400" dirty="0"/>
          </a:p>
          <a:p>
            <a:pPr marL="342900" indent="-342900">
              <a:buFont typeface="Wingdings" panose="05000000000000000000" pitchFamily="2" charset="2"/>
              <a:buChar char="v"/>
            </a:pPr>
            <a:r>
              <a:rPr lang="it-IT" sz="2400" dirty="0"/>
              <a:t>Devono essere valutati sia più campioni di uno stesso lotto che campioni di lotti diversi</a:t>
            </a:r>
          </a:p>
        </p:txBody>
      </p:sp>
    </p:spTree>
    <p:extLst>
      <p:ext uri="{BB962C8B-B14F-4D97-AF65-F5344CB8AC3E}">
        <p14:creationId xmlns:p14="http://schemas.microsoft.com/office/powerpoint/2010/main" val="40866350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egnaposto contenuto 2"/>
          <p:cNvSpPr>
            <a:spLocks noGrp="1"/>
          </p:cNvSpPr>
          <p:nvPr>
            <p:ph idx="1"/>
          </p:nvPr>
        </p:nvSpPr>
        <p:spPr>
          <a:xfrm>
            <a:off x="395288" y="1268413"/>
            <a:ext cx="8229600" cy="4525962"/>
          </a:xfrm>
        </p:spPr>
        <p:txBody>
          <a:bodyPr/>
          <a:lstStyle/>
          <a:p>
            <a:pPr>
              <a:buFontTx/>
              <a:buNone/>
            </a:pPr>
            <a:r>
              <a:rPr lang="it-IT" altLang="it-IT" dirty="0"/>
              <a:t>Prof.ssa Marta Letizia Hribal</a:t>
            </a:r>
          </a:p>
          <a:p>
            <a:pPr>
              <a:buFontTx/>
              <a:buNone/>
            </a:pPr>
            <a:endParaRPr lang="it-IT" altLang="it-IT" dirty="0"/>
          </a:p>
          <a:p>
            <a:pPr>
              <a:buFontTx/>
              <a:buNone/>
            </a:pPr>
            <a:r>
              <a:rPr lang="it-IT" altLang="it-IT" dirty="0"/>
              <a:t>Edificio delle Bioscienze, VIII livello </a:t>
            </a:r>
          </a:p>
          <a:p>
            <a:pPr>
              <a:buFontTx/>
              <a:buNone/>
            </a:pPr>
            <a:endParaRPr lang="it-IT" altLang="it-IT" dirty="0"/>
          </a:p>
          <a:p>
            <a:pPr>
              <a:buFontTx/>
              <a:buNone/>
            </a:pPr>
            <a:r>
              <a:rPr lang="it-IT" altLang="it-IT" dirty="0"/>
              <a:t>E-mail hribal@unicz.it</a:t>
            </a:r>
          </a:p>
        </p:txBody>
      </p:sp>
    </p:spTree>
    <p:extLst>
      <p:ext uri="{BB962C8B-B14F-4D97-AF65-F5344CB8AC3E}">
        <p14:creationId xmlns:p14="http://schemas.microsoft.com/office/powerpoint/2010/main" val="3596192000"/>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04FE7A91-EA42-42D3-9157-89F05EBA6144}"/>
              </a:ext>
            </a:extLst>
          </p:cNvPr>
          <p:cNvSpPr txBox="1"/>
          <p:nvPr/>
        </p:nvSpPr>
        <p:spPr>
          <a:xfrm>
            <a:off x="3709552" y="728869"/>
            <a:ext cx="1724896" cy="369332"/>
          </a:xfrm>
          <a:prstGeom prst="rect">
            <a:avLst/>
          </a:prstGeom>
          <a:noFill/>
        </p:spPr>
        <p:txBody>
          <a:bodyPr wrap="none" rtlCol="0">
            <a:spAutoFit/>
          </a:bodyPr>
          <a:lstStyle/>
          <a:p>
            <a:r>
              <a:rPr lang="it-IT" dirty="0"/>
              <a:t>TIPI DI INDAGINI</a:t>
            </a:r>
          </a:p>
        </p:txBody>
      </p:sp>
      <p:sp>
        <p:nvSpPr>
          <p:cNvPr id="3" name="CasellaDiTesto 2">
            <a:extLst>
              <a:ext uri="{FF2B5EF4-FFF2-40B4-BE49-F238E27FC236}">
                <a16:creationId xmlns:a16="http://schemas.microsoft.com/office/drawing/2014/main" id="{F1D96115-5A58-42A2-AC95-50A49B7B1259}"/>
              </a:ext>
            </a:extLst>
          </p:cNvPr>
          <p:cNvSpPr txBox="1"/>
          <p:nvPr/>
        </p:nvSpPr>
        <p:spPr>
          <a:xfrm>
            <a:off x="583096" y="2027583"/>
            <a:ext cx="2683042" cy="1815882"/>
          </a:xfrm>
          <a:prstGeom prst="rect">
            <a:avLst/>
          </a:prstGeom>
          <a:noFill/>
        </p:spPr>
        <p:txBody>
          <a:bodyPr wrap="none" rtlCol="0">
            <a:spAutoFit/>
          </a:bodyPr>
          <a:lstStyle/>
          <a:p>
            <a:pPr marL="342900" indent="-342900">
              <a:buAutoNum type="arabicPeriod"/>
            </a:pPr>
            <a:r>
              <a:rPr lang="it-IT" sz="2800" dirty="0"/>
              <a:t>Microbiologica</a:t>
            </a:r>
          </a:p>
          <a:p>
            <a:pPr marL="342900" indent="-342900">
              <a:buAutoNum type="arabicPeriod"/>
            </a:pPr>
            <a:r>
              <a:rPr lang="it-IT" sz="2800" dirty="0"/>
              <a:t>Organolettica</a:t>
            </a:r>
          </a:p>
          <a:p>
            <a:pPr marL="342900" indent="-342900">
              <a:buAutoNum type="arabicPeriod"/>
            </a:pPr>
            <a:r>
              <a:rPr lang="it-IT" sz="2800" dirty="0"/>
              <a:t>Fisica/Chimica</a:t>
            </a:r>
          </a:p>
          <a:p>
            <a:pPr marL="342900" indent="-342900">
              <a:buAutoNum type="arabicPeriod"/>
            </a:pPr>
            <a:r>
              <a:rPr lang="it-IT" sz="2800" dirty="0"/>
              <a:t>Completa</a:t>
            </a:r>
          </a:p>
        </p:txBody>
      </p:sp>
    </p:spTree>
    <p:extLst>
      <p:ext uri="{BB962C8B-B14F-4D97-AF65-F5344CB8AC3E}">
        <p14:creationId xmlns:p14="http://schemas.microsoft.com/office/powerpoint/2010/main" val="22651310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DF74B688-53B7-4257-B666-8BAEBACEE095}"/>
              </a:ext>
            </a:extLst>
          </p:cNvPr>
          <p:cNvPicPr>
            <a:picLocks noChangeAspect="1"/>
          </p:cNvPicPr>
          <p:nvPr/>
        </p:nvPicPr>
        <p:blipFill>
          <a:blip r:embed="rId2"/>
          <a:stretch>
            <a:fillRect/>
          </a:stretch>
        </p:blipFill>
        <p:spPr>
          <a:xfrm>
            <a:off x="1736035" y="438475"/>
            <a:ext cx="5337105" cy="5981050"/>
          </a:xfrm>
          <a:prstGeom prst="rect">
            <a:avLst/>
          </a:prstGeom>
        </p:spPr>
      </p:pic>
    </p:spTree>
    <p:extLst>
      <p:ext uri="{BB962C8B-B14F-4D97-AF65-F5344CB8AC3E}">
        <p14:creationId xmlns:p14="http://schemas.microsoft.com/office/powerpoint/2010/main" val="14754877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E6F9E681-9AAE-4131-9321-B051646A2EC1}"/>
              </a:ext>
            </a:extLst>
          </p:cNvPr>
          <p:cNvPicPr>
            <a:picLocks noChangeAspect="1"/>
          </p:cNvPicPr>
          <p:nvPr/>
        </p:nvPicPr>
        <p:blipFill>
          <a:blip r:embed="rId2"/>
          <a:stretch>
            <a:fillRect/>
          </a:stretch>
        </p:blipFill>
        <p:spPr>
          <a:xfrm>
            <a:off x="952552" y="773570"/>
            <a:ext cx="6945744" cy="5150151"/>
          </a:xfrm>
          <a:prstGeom prst="rect">
            <a:avLst/>
          </a:prstGeom>
        </p:spPr>
      </p:pic>
    </p:spTree>
    <p:extLst>
      <p:ext uri="{BB962C8B-B14F-4D97-AF65-F5344CB8AC3E}">
        <p14:creationId xmlns:p14="http://schemas.microsoft.com/office/powerpoint/2010/main" val="37207991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D4FD5268-ACC8-4D66-AA6A-44006D8DED28}"/>
              </a:ext>
            </a:extLst>
          </p:cNvPr>
          <p:cNvPicPr>
            <a:picLocks noChangeAspect="1"/>
          </p:cNvPicPr>
          <p:nvPr/>
        </p:nvPicPr>
        <p:blipFill>
          <a:blip r:embed="rId2"/>
          <a:stretch>
            <a:fillRect/>
          </a:stretch>
        </p:blipFill>
        <p:spPr>
          <a:xfrm>
            <a:off x="1550504" y="24063"/>
            <a:ext cx="5645426" cy="6833937"/>
          </a:xfrm>
          <a:prstGeom prst="rect">
            <a:avLst/>
          </a:prstGeom>
        </p:spPr>
      </p:pic>
    </p:spTree>
    <p:extLst>
      <p:ext uri="{BB962C8B-B14F-4D97-AF65-F5344CB8AC3E}">
        <p14:creationId xmlns:p14="http://schemas.microsoft.com/office/powerpoint/2010/main" val="780239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42A63009-4EF4-4907-B549-73E67D53DAC0}"/>
              </a:ext>
            </a:extLst>
          </p:cNvPr>
          <p:cNvPicPr>
            <a:picLocks noChangeAspect="1"/>
          </p:cNvPicPr>
          <p:nvPr/>
        </p:nvPicPr>
        <p:blipFill>
          <a:blip r:embed="rId2"/>
          <a:stretch>
            <a:fillRect/>
          </a:stretch>
        </p:blipFill>
        <p:spPr>
          <a:xfrm>
            <a:off x="1161551" y="1020417"/>
            <a:ext cx="6820897" cy="4245861"/>
          </a:xfrm>
          <a:prstGeom prst="rect">
            <a:avLst/>
          </a:prstGeom>
        </p:spPr>
      </p:pic>
    </p:spTree>
    <p:extLst>
      <p:ext uri="{BB962C8B-B14F-4D97-AF65-F5344CB8AC3E}">
        <p14:creationId xmlns:p14="http://schemas.microsoft.com/office/powerpoint/2010/main" val="19216195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9C9C0350-F45E-4568-AF03-8695D4B68D72}"/>
              </a:ext>
            </a:extLst>
          </p:cNvPr>
          <p:cNvSpPr txBox="1"/>
          <p:nvPr/>
        </p:nvSpPr>
        <p:spPr>
          <a:xfrm flipH="1">
            <a:off x="1861266" y="450574"/>
            <a:ext cx="5599706" cy="523220"/>
          </a:xfrm>
          <a:prstGeom prst="rect">
            <a:avLst/>
          </a:prstGeom>
          <a:noFill/>
        </p:spPr>
        <p:txBody>
          <a:bodyPr wrap="square" rtlCol="0">
            <a:spAutoFit/>
          </a:bodyPr>
          <a:lstStyle/>
          <a:p>
            <a:r>
              <a:rPr lang="it-IT" sz="2800" b="1" dirty="0"/>
              <a:t>LE </a:t>
            </a:r>
            <a:r>
              <a:rPr lang="it-IT" sz="2800" b="1" dirty="0">
                <a:solidFill>
                  <a:srgbClr val="FF0000"/>
                </a:solidFill>
              </a:rPr>
              <a:t>6</a:t>
            </a:r>
            <a:r>
              <a:rPr lang="it-IT" sz="2800" b="1" dirty="0"/>
              <a:t> S DELLA QUALITA’ ALIMENTARE</a:t>
            </a:r>
          </a:p>
        </p:txBody>
      </p:sp>
      <p:sp>
        <p:nvSpPr>
          <p:cNvPr id="3" name="CasellaDiTesto 2">
            <a:extLst>
              <a:ext uri="{FF2B5EF4-FFF2-40B4-BE49-F238E27FC236}">
                <a16:creationId xmlns:a16="http://schemas.microsoft.com/office/drawing/2014/main" id="{F955A604-1D75-4B1C-B46B-3851BC3205AE}"/>
              </a:ext>
            </a:extLst>
          </p:cNvPr>
          <p:cNvSpPr txBox="1"/>
          <p:nvPr/>
        </p:nvSpPr>
        <p:spPr>
          <a:xfrm flipH="1">
            <a:off x="509544" y="1351721"/>
            <a:ext cx="8303151" cy="6001643"/>
          </a:xfrm>
          <a:prstGeom prst="rect">
            <a:avLst/>
          </a:prstGeom>
          <a:noFill/>
        </p:spPr>
        <p:txBody>
          <a:bodyPr wrap="square" rtlCol="0">
            <a:spAutoFit/>
          </a:bodyPr>
          <a:lstStyle/>
          <a:p>
            <a:pPr marL="457200" indent="-457200">
              <a:buAutoNum type="arabicPeriod"/>
            </a:pPr>
            <a:r>
              <a:rPr lang="it-IT" sz="2400" dirty="0">
                <a:solidFill>
                  <a:srgbClr val="FF0000"/>
                </a:solidFill>
              </a:rPr>
              <a:t>S</a:t>
            </a:r>
            <a:r>
              <a:rPr lang="it-IT" sz="2400" dirty="0"/>
              <a:t>ICUREZZA (SAFETY)</a:t>
            </a:r>
          </a:p>
          <a:p>
            <a:pPr marL="457200" indent="-457200">
              <a:buAutoNum type="arabicPeriod"/>
            </a:pPr>
            <a:endParaRPr lang="it-IT" sz="2400" dirty="0"/>
          </a:p>
          <a:p>
            <a:pPr marL="457200" indent="-457200">
              <a:buAutoNum type="arabicPeriod"/>
            </a:pPr>
            <a:r>
              <a:rPr lang="it-IT" sz="2400" dirty="0">
                <a:solidFill>
                  <a:srgbClr val="FF0000"/>
                </a:solidFill>
              </a:rPr>
              <a:t>S</a:t>
            </a:r>
            <a:r>
              <a:rPr lang="it-IT" sz="2400" dirty="0"/>
              <a:t>ALUTE (SECURITY)</a:t>
            </a:r>
          </a:p>
          <a:p>
            <a:pPr marL="457200" indent="-457200">
              <a:buAutoNum type="arabicPeriod"/>
            </a:pPr>
            <a:endParaRPr lang="it-IT" sz="2400" dirty="0"/>
          </a:p>
          <a:p>
            <a:pPr marL="457200" indent="-457200">
              <a:buAutoNum type="arabicPeriod"/>
            </a:pPr>
            <a:r>
              <a:rPr lang="it-IT" sz="2400" dirty="0">
                <a:solidFill>
                  <a:srgbClr val="FF0000"/>
                </a:solidFill>
              </a:rPr>
              <a:t>S</a:t>
            </a:r>
            <a:r>
              <a:rPr lang="it-IT" sz="2400" dirty="0"/>
              <a:t>APORE E ALTRE QUALITA’ ORGANOLETTICHE </a:t>
            </a:r>
          </a:p>
          <a:p>
            <a:pPr marL="457200" indent="-457200">
              <a:buAutoNum type="arabicPeriod"/>
            </a:pPr>
            <a:endParaRPr lang="it-IT" sz="2400" dirty="0"/>
          </a:p>
          <a:p>
            <a:pPr marL="457200" indent="-457200">
              <a:buAutoNum type="arabicPeriod"/>
            </a:pPr>
            <a:r>
              <a:rPr lang="it-IT" sz="2400" dirty="0">
                <a:solidFill>
                  <a:srgbClr val="FF0000"/>
                </a:solidFill>
              </a:rPr>
              <a:t>S</a:t>
            </a:r>
            <a:r>
              <a:rPr lang="it-IT" sz="2400" dirty="0"/>
              <a:t>CADENZA ED ALTRI DATI MERCEOLOGICI</a:t>
            </a:r>
          </a:p>
          <a:p>
            <a:pPr marL="457200" indent="-457200">
              <a:buAutoNum type="arabicPeriod"/>
            </a:pPr>
            <a:endParaRPr lang="it-IT" sz="2400" dirty="0"/>
          </a:p>
          <a:p>
            <a:endParaRPr lang="it-IT" sz="2400" dirty="0"/>
          </a:p>
          <a:p>
            <a:pPr marL="457200" indent="-457200">
              <a:buAutoNum type="arabicPeriod"/>
            </a:pPr>
            <a:endParaRPr lang="it-IT" sz="2400" dirty="0"/>
          </a:p>
          <a:p>
            <a:pPr marL="457200" indent="-457200">
              <a:buAutoNum type="arabicPeriod"/>
            </a:pPr>
            <a:endParaRPr lang="it-IT" sz="2400" dirty="0"/>
          </a:p>
          <a:p>
            <a:pPr marL="457200" indent="-457200">
              <a:buAutoNum type="arabicPeriod"/>
            </a:pPr>
            <a:endParaRPr lang="it-IT" sz="2400" dirty="0"/>
          </a:p>
          <a:p>
            <a:pPr marL="457200" indent="-457200">
              <a:buAutoNum type="arabicPeriod"/>
            </a:pPr>
            <a:endParaRPr lang="it-IT" sz="2400" dirty="0"/>
          </a:p>
          <a:p>
            <a:pPr marL="457200" indent="-457200">
              <a:buAutoNum type="arabicPeriod"/>
            </a:pPr>
            <a:endParaRPr lang="it-IT" sz="2400" dirty="0"/>
          </a:p>
          <a:p>
            <a:pPr marL="457200" indent="-457200">
              <a:buAutoNum type="arabicPeriod"/>
            </a:pPr>
            <a:endParaRPr lang="it-IT" sz="2400" dirty="0"/>
          </a:p>
          <a:p>
            <a:pPr marL="457200" indent="-457200">
              <a:buAutoNum type="arabicPeriod"/>
            </a:pPr>
            <a:endParaRPr lang="it-IT" sz="2400" dirty="0"/>
          </a:p>
        </p:txBody>
      </p:sp>
    </p:spTree>
    <p:extLst>
      <p:ext uri="{BB962C8B-B14F-4D97-AF65-F5344CB8AC3E}">
        <p14:creationId xmlns:p14="http://schemas.microsoft.com/office/powerpoint/2010/main" val="23119501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8B773DDA-5D78-432F-90F9-CFD401C06473}"/>
              </a:ext>
            </a:extLst>
          </p:cNvPr>
          <p:cNvSpPr txBox="1"/>
          <p:nvPr/>
        </p:nvSpPr>
        <p:spPr>
          <a:xfrm flipH="1">
            <a:off x="3342528" y="644679"/>
            <a:ext cx="3654619" cy="461665"/>
          </a:xfrm>
          <a:prstGeom prst="rect">
            <a:avLst/>
          </a:prstGeom>
          <a:noFill/>
        </p:spPr>
        <p:txBody>
          <a:bodyPr wrap="square" rtlCol="0">
            <a:spAutoFit/>
          </a:bodyPr>
          <a:lstStyle/>
          <a:p>
            <a:r>
              <a:rPr lang="it-IT" sz="2400" dirty="0"/>
              <a:t>SCADENZA-SHELF LIFE</a:t>
            </a:r>
          </a:p>
        </p:txBody>
      </p:sp>
      <p:sp>
        <p:nvSpPr>
          <p:cNvPr id="3" name="CasellaDiTesto 2">
            <a:extLst>
              <a:ext uri="{FF2B5EF4-FFF2-40B4-BE49-F238E27FC236}">
                <a16:creationId xmlns:a16="http://schemas.microsoft.com/office/drawing/2014/main" id="{27C8585A-4226-4EFF-A374-84881D4AC931}"/>
              </a:ext>
            </a:extLst>
          </p:cNvPr>
          <p:cNvSpPr txBox="1"/>
          <p:nvPr/>
        </p:nvSpPr>
        <p:spPr>
          <a:xfrm flipH="1">
            <a:off x="334285" y="1550505"/>
            <a:ext cx="8475429" cy="4431983"/>
          </a:xfrm>
          <a:prstGeom prst="rect">
            <a:avLst/>
          </a:prstGeom>
          <a:noFill/>
        </p:spPr>
        <p:txBody>
          <a:bodyPr wrap="square" rtlCol="0">
            <a:spAutoFit/>
          </a:bodyPr>
          <a:lstStyle/>
          <a:p>
            <a:pPr marL="342900" indent="-342900">
              <a:buFont typeface="Wingdings" panose="05000000000000000000" pitchFamily="2" charset="2"/>
              <a:buChar char="v"/>
            </a:pPr>
            <a:r>
              <a:rPr lang="it-IT" sz="2400" dirty="0"/>
              <a:t>Il concetto di «</a:t>
            </a:r>
            <a:r>
              <a:rPr lang="it-IT" sz="2400" dirty="0" err="1"/>
              <a:t>shelf</a:t>
            </a:r>
            <a:r>
              <a:rPr lang="it-IT" sz="2400" dirty="0"/>
              <a:t> life», letteralmente «vita da scaffale» può essere reso meglio in italiano con i termini «vita commerciale» o «durata del periodo di vendibilità»</a:t>
            </a:r>
          </a:p>
          <a:p>
            <a:pPr marL="342900" indent="-342900">
              <a:buFont typeface="Wingdings" panose="05000000000000000000" pitchFamily="2" charset="2"/>
              <a:buChar char="v"/>
            </a:pPr>
            <a:endParaRPr lang="it-IT" sz="2400" dirty="0"/>
          </a:p>
          <a:p>
            <a:pPr marL="342900" indent="-342900">
              <a:buFont typeface="Wingdings" panose="05000000000000000000" pitchFamily="2" charset="2"/>
              <a:buChar char="v"/>
            </a:pPr>
            <a:r>
              <a:rPr lang="it-IT" sz="2400" dirty="0"/>
              <a:t>La «</a:t>
            </a:r>
            <a:r>
              <a:rPr lang="it-IT" sz="2400" dirty="0" err="1"/>
              <a:t>shelf</a:t>
            </a:r>
            <a:r>
              <a:rPr lang="it-IT" sz="2400" dirty="0"/>
              <a:t> life» viene definita come «periodo di tempo per il quale un alimento può essere tenuto in </a:t>
            </a:r>
            <a:r>
              <a:rPr lang="it-IT" sz="2400" b="1" dirty="0"/>
              <a:t>determinate condizioni </a:t>
            </a:r>
            <a:r>
              <a:rPr lang="it-IT" sz="2400" dirty="0"/>
              <a:t>di conservazione e mantenere </a:t>
            </a:r>
            <a:r>
              <a:rPr lang="it-IT" sz="2400" b="1" dirty="0"/>
              <a:t>qualità organolettiche e sicurezza ottimali</a:t>
            </a:r>
            <a:r>
              <a:rPr lang="it-IT" sz="2400" dirty="0"/>
              <a:t>»</a:t>
            </a:r>
          </a:p>
          <a:p>
            <a:pPr marL="342900" indent="-342900">
              <a:buFont typeface="Wingdings" panose="05000000000000000000" pitchFamily="2" charset="2"/>
              <a:buChar char="v"/>
            </a:pPr>
            <a:endParaRPr lang="it-IT" sz="2400" dirty="0"/>
          </a:p>
          <a:p>
            <a:pPr marL="342900" indent="-342900">
              <a:buFont typeface="Wingdings" panose="05000000000000000000" pitchFamily="2" charset="2"/>
              <a:buChar char="v"/>
            </a:pPr>
            <a:r>
              <a:rPr lang="it-IT" sz="2400" dirty="0"/>
              <a:t>Questo periodo non necessariamente coincide con la «vita reale» del prodotto </a:t>
            </a:r>
          </a:p>
          <a:p>
            <a:r>
              <a:rPr lang="it-IT" dirty="0"/>
              <a:t> </a:t>
            </a:r>
          </a:p>
        </p:txBody>
      </p:sp>
    </p:spTree>
    <p:extLst>
      <p:ext uri="{BB962C8B-B14F-4D97-AF65-F5344CB8AC3E}">
        <p14:creationId xmlns:p14="http://schemas.microsoft.com/office/powerpoint/2010/main" val="41503162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8B773DDA-5D78-432F-90F9-CFD401C06473}"/>
              </a:ext>
            </a:extLst>
          </p:cNvPr>
          <p:cNvSpPr txBox="1"/>
          <p:nvPr/>
        </p:nvSpPr>
        <p:spPr>
          <a:xfrm flipH="1">
            <a:off x="2080591" y="644679"/>
            <a:ext cx="6135756" cy="461665"/>
          </a:xfrm>
          <a:prstGeom prst="rect">
            <a:avLst/>
          </a:prstGeom>
          <a:noFill/>
        </p:spPr>
        <p:txBody>
          <a:bodyPr wrap="square" rtlCol="0">
            <a:spAutoFit/>
          </a:bodyPr>
          <a:lstStyle/>
          <a:p>
            <a:r>
              <a:rPr lang="it-IT" sz="2400" dirty="0"/>
              <a:t>FATTORI CHE INFLUENZANO LA SHELF LIFE</a:t>
            </a:r>
          </a:p>
        </p:txBody>
      </p:sp>
      <p:sp>
        <p:nvSpPr>
          <p:cNvPr id="3" name="CasellaDiTesto 2">
            <a:extLst>
              <a:ext uri="{FF2B5EF4-FFF2-40B4-BE49-F238E27FC236}">
                <a16:creationId xmlns:a16="http://schemas.microsoft.com/office/drawing/2014/main" id="{27C8585A-4226-4EFF-A374-84881D4AC931}"/>
              </a:ext>
            </a:extLst>
          </p:cNvPr>
          <p:cNvSpPr txBox="1"/>
          <p:nvPr/>
        </p:nvSpPr>
        <p:spPr>
          <a:xfrm flipH="1">
            <a:off x="334285" y="1550505"/>
            <a:ext cx="8475429" cy="4154984"/>
          </a:xfrm>
          <a:prstGeom prst="rect">
            <a:avLst/>
          </a:prstGeom>
          <a:noFill/>
        </p:spPr>
        <p:txBody>
          <a:bodyPr wrap="square" rtlCol="0">
            <a:spAutoFit/>
          </a:bodyPr>
          <a:lstStyle/>
          <a:p>
            <a:pPr marL="342900" indent="-342900">
              <a:buAutoNum type="arabicPeriod"/>
            </a:pPr>
            <a:r>
              <a:rPr lang="it-IT" sz="2400" dirty="0"/>
              <a:t>Luce</a:t>
            </a:r>
          </a:p>
          <a:p>
            <a:pPr marL="342900" indent="-342900">
              <a:buAutoNum type="arabicPeriod"/>
            </a:pPr>
            <a:endParaRPr lang="it-IT" sz="2400" dirty="0"/>
          </a:p>
          <a:p>
            <a:pPr marL="342900" indent="-342900">
              <a:buAutoNum type="arabicPeriod"/>
            </a:pPr>
            <a:r>
              <a:rPr lang="it-IT" sz="2400" dirty="0"/>
              <a:t>Umidità </a:t>
            </a:r>
          </a:p>
          <a:p>
            <a:pPr marL="342900" indent="-342900">
              <a:buAutoNum type="arabicPeriod"/>
            </a:pPr>
            <a:endParaRPr lang="it-IT" sz="2400" dirty="0"/>
          </a:p>
          <a:p>
            <a:pPr marL="342900" indent="-342900">
              <a:buAutoNum type="arabicPeriod"/>
            </a:pPr>
            <a:r>
              <a:rPr lang="it-IT" sz="2400" dirty="0"/>
              <a:t>Temperatura</a:t>
            </a:r>
          </a:p>
          <a:p>
            <a:pPr marL="342900" indent="-342900">
              <a:buAutoNum type="arabicPeriod"/>
            </a:pPr>
            <a:endParaRPr lang="it-IT" sz="2400" dirty="0"/>
          </a:p>
          <a:p>
            <a:pPr marL="342900" indent="-342900">
              <a:buAutoNum type="arabicPeriod"/>
            </a:pPr>
            <a:r>
              <a:rPr lang="it-IT" sz="2400" dirty="0"/>
              <a:t>Sollecitazioni meccaniche</a:t>
            </a:r>
          </a:p>
          <a:p>
            <a:pPr marL="342900" indent="-342900">
              <a:buAutoNum type="arabicPeriod"/>
            </a:pPr>
            <a:endParaRPr lang="it-IT" sz="2400" dirty="0"/>
          </a:p>
          <a:p>
            <a:r>
              <a:rPr lang="it-IT" sz="2400" dirty="0"/>
              <a:t>LE CONDIZIONI DI CONSERVAZIONE DEVONO ESSERE ASSICURATE PER TUTTO IL PERIODO DI VITA DEL PRODOTTO (DALLA PRODUZIONE AL CONSUMO)  </a:t>
            </a:r>
          </a:p>
        </p:txBody>
      </p:sp>
    </p:spTree>
    <p:extLst>
      <p:ext uri="{BB962C8B-B14F-4D97-AF65-F5344CB8AC3E}">
        <p14:creationId xmlns:p14="http://schemas.microsoft.com/office/powerpoint/2010/main" val="35287620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582948B5-B12D-444E-81E6-F9260229B4BC}"/>
              </a:ext>
            </a:extLst>
          </p:cNvPr>
          <p:cNvPicPr>
            <a:picLocks noChangeAspect="1"/>
          </p:cNvPicPr>
          <p:nvPr/>
        </p:nvPicPr>
        <p:blipFill>
          <a:blip r:embed="rId2"/>
          <a:stretch>
            <a:fillRect/>
          </a:stretch>
        </p:blipFill>
        <p:spPr>
          <a:xfrm>
            <a:off x="611079" y="1105521"/>
            <a:ext cx="7921842" cy="1942479"/>
          </a:xfrm>
          <a:prstGeom prst="rect">
            <a:avLst/>
          </a:prstGeom>
        </p:spPr>
      </p:pic>
    </p:spTree>
    <p:extLst>
      <p:ext uri="{BB962C8B-B14F-4D97-AF65-F5344CB8AC3E}">
        <p14:creationId xmlns:p14="http://schemas.microsoft.com/office/powerpoint/2010/main" val="26851897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0CB68ED0-919F-4AEF-BE9A-ACA97D89B97F}"/>
              </a:ext>
            </a:extLst>
          </p:cNvPr>
          <p:cNvPicPr>
            <a:picLocks noChangeAspect="1"/>
          </p:cNvPicPr>
          <p:nvPr/>
        </p:nvPicPr>
        <p:blipFill>
          <a:blip r:embed="rId2"/>
          <a:stretch>
            <a:fillRect/>
          </a:stretch>
        </p:blipFill>
        <p:spPr>
          <a:xfrm>
            <a:off x="0" y="3203920"/>
            <a:ext cx="8771507" cy="3130620"/>
          </a:xfrm>
          <a:prstGeom prst="rect">
            <a:avLst/>
          </a:prstGeom>
        </p:spPr>
      </p:pic>
      <p:pic>
        <p:nvPicPr>
          <p:cNvPr id="3" name="Immagine 2">
            <a:extLst>
              <a:ext uri="{FF2B5EF4-FFF2-40B4-BE49-F238E27FC236}">
                <a16:creationId xmlns:a16="http://schemas.microsoft.com/office/drawing/2014/main" id="{3CFCD16D-F3FF-43C8-8150-C705961E3524}"/>
              </a:ext>
            </a:extLst>
          </p:cNvPr>
          <p:cNvPicPr>
            <a:picLocks noChangeAspect="1"/>
          </p:cNvPicPr>
          <p:nvPr/>
        </p:nvPicPr>
        <p:blipFill>
          <a:blip r:embed="rId3"/>
          <a:stretch>
            <a:fillRect/>
          </a:stretch>
        </p:blipFill>
        <p:spPr>
          <a:xfrm>
            <a:off x="848878" y="0"/>
            <a:ext cx="7446243" cy="3194603"/>
          </a:xfrm>
          <a:prstGeom prst="rect">
            <a:avLst/>
          </a:prstGeom>
        </p:spPr>
      </p:pic>
    </p:spTree>
    <p:extLst>
      <p:ext uri="{BB962C8B-B14F-4D97-AF65-F5344CB8AC3E}">
        <p14:creationId xmlns:p14="http://schemas.microsoft.com/office/powerpoint/2010/main" val="12558016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BF995AE0-D603-4E07-BA4E-D6E37D775C26}"/>
              </a:ext>
            </a:extLst>
          </p:cNvPr>
          <p:cNvPicPr>
            <a:picLocks noChangeAspect="1"/>
          </p:cNvPicPr>
          <p:nvPr/>
        </p:nvPicPr>
        <p:blipFill>
          <a:blip r:embed="rId2"/>
          <a:stretch>
            <a:fillRect/>
          </a:stretch>
        </p:blipFill>
        <p:spPr>
          <a:xfrm>
            <a:off x="0" y="671513"/>
            <a:ext cx="9128897" cy="1884914"/>
          </a:xfrm>
          <a:prstGeom prst="rect">
            <a:avLst/>
          </a:prstGeom>
        </p:spPr>
      </p:pic>
      <p:pic>
        <p:nvPicPr>
          <p:cNvPr id="3" name="Immagine 2">
            <a:extLst>
              <a:ext uri="{FF2B5EF4-FFF2-40B4-BE49-F238E27FC236}">
                <a16:creationId xmlns:a16="http://schemas.microsoft.com/office/drawing/2014/main" id="{8F2F5AD5-D956-44F7-A4BD-90F7B84A4258}"/>
              </a:ext>
            </a:extLst>
          </p:cNvPr>
          <p:cNvPicPr>
            <a:picLocks noChangeAspect="1"/>
          </p:cNvPicPr>
          <p:nvPr/>
        </p:nvPicPr>
        <p:blipFill>
          <a:blip r:embed="rId3"/>
          <a:stretch>
            <a:fillRect/>
          </a:stretch>
        </p:blipFill>
        <p:spPr>
          <a:xfrm>
            <a:off x="844205" y="3109912"/>
            <a:ext cx="7162800" cy="3076575"/>
          </a:xfrm>
          <a:prstGeom prst="rect">
            <a:avLst/>
          </a:prstGeom>
        </p:spPr>
      </p:pic>
    </p:spTree>
    <p:extLst>
      <p:ext uri="{BB962C8B-B14F-4D97-AF65-F5344CB8AC3E}">
        <p14:creationId xmlns:p14="http://schemas.microsoft.com/office/powerpoint/2010/main" val="37350094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a:extLst>
              <a:ext uri="{FF2B5EF4-FFF2-40B4-BE49-F238E27FC236}">
                <a16:creationId xmlns:a16="http://schemas.microsoft.com/office/drawing/2014/main" id="{A5805235-E3D0-47E2-B6AC-A1A6D88D266E}"/>
              </a:ext>
            </a:extLst>
          </p:cNvPr>
          <p:cNvSpPr>
            <a:spLocks noChangeArrowheads="1"/>
          </p:cNvSpPr>
          <p:nvPr/>
        </p:nvSpPr>
        <p:spPr bwMode="auto">
          <a:xfrm>
            <a:off x="914400" y="685800"/>
            <a:ext cx="7620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GB" altLang="it-IT" sz="4400" b="1" dirty="0" err="1">
                <a:solidFill>
                  <a:schemeClr val="folHlink"/>
                </a:solidFill>
                <a:effectLst>
                  <a:outerShdw blurRad="38100" dist="38100" dir="2700000" algn="tl">
                    <a:srgbClr val="C0C0C0"/>
                  </a:outerShdw>
                </a:effectLst>
                <a:latin typeface="Arial" panose="020B0604020202020204" pitchFamily="34" charset="0"/>
                <a:cs typeface="Times New Roman" panose="02020603050405020304" pitchFamily="18" charset="0"/>
              </a:rPr>
              <a:t>Gamme</a:t>
            </a:r>
            <a:r>
              <a:rPr lang="en-GB" altLang="it-IT" sz="4400" b="1" dirty="0">
                <a:solidFill>
                  <a:schemeClr val="folHlink"/>
                </a:solidFill>
                <a:effectLst>
                  <a:outerShdw blurRad="38100" dist="38100" dir="2700000" algn="tl">
                    <a:srgbClr val="C0C0C0"/>
                  </a:outerShdw>
                </a:effectLst>
                <a:latin typeface="Arial" panose="020B0604020202020204" pitchFamily="34" charset="0"/>
                <a:cs typeface="Times New Roman" panose="02020603050405020304" pitchFamily="18" charset="0"/>
              </a:rPr>
              <a:t> </a:t>
            </a:r>
            <a:r>
              <a:rPr lang="en-GB" altLang="it-IT" sz="4400" b="1" dirty="0" err="1">
                <a:solidFill>
                  <a:schemeClr val="folHlink"/>
                </a:solidFill>
                <a:effectLst>
                  <a:outerShdw blurRad="38100" dist="38100" dir="2700000" algn="tl">
                    <a:srgbClr val="C0C0C0"/>
                  </a:outerShdw>
                </a:effectLst>
                <a:latin typeface="Arial" panose="020B0604020202020204" pitchFamily="34" charset="0"/>
                <a:cs typeface="Times New Roman" panose="02020603050405020304" pitchFamily="18" charset="0"/>
              </a:rPr>
              <a:t>alimentari</a:t>
            </a:r>
            <a:endParaRPr lang="it-IT" altLang="it-IT" sz="4400" b="1" dirty="0">
              <a:solidFill>
                <a:schemeClr val="folHlink"/>
              </a:solidFill>
              <a:effectLst>
                <a:outerShdw blurRad="38100" dist="38100" dir="2700000" algn="tl">
                  <a:srgbClr val="C0C0C0"/>
                </a:outerShdw>
              </a:effectLst>
              <a:latin typeface="Arial" panose="020B0604020202020204" pitchFamily="34" charset="0"/>
              <a:cs typeface="Times New Roman" panose="02020603050405020304" pitchFamily="18" charset="0"/>
            </a:endParaRPr>
          </a:p>
        </p:txBody>
      </p:sp>
      <p:sp>
        <p:nvSpPr>
          <p:cNvPr id="6148" name="Rectangle 4">
            <a:extLst>
              <a:ext uri="{FF2B5EF4-FFF2-40B4-BE49-F238E27FC236}">
                <a16:creationId xmlns:a16="http://schemas.microsoft.com/office/drawing/2014/main" id="{E3E59B82-B6FE-4445-890D-D7E490912249}"/>
              </a:ext>
            </a:extLst>
          </p:cNvPr>
          <p:cNvSpPr>
            <a:spLocks noChangeArrowheads="1"/>
          </p:cNvSpPr>
          <p:nvPr/>
        </p:nvSpPr>
        <p:spPr bwMode="auto">
          <a:xfrm>
            <a:off x="838200" y="2076450"/>
            <a:ext cx="7924800" cy="3790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1905000" algn="r"/>
                <a:tab pos="2281238" algn="l"/>
                <a:tab pos="2959100" algn="l"/>
              </a:tabLst>
              <a:defRPr sz="2400">
                <a:solidFill>
                  <a:schemeClr val="tx1"/>
                </a:solidFill>
                <a:latin typeface="Times New Roman" panose="02020603050405020304" pitchFamily="18" charset="0"/>
              </a:defRPr>
            </a:lvl1pPr>
            <a:lvl2pPr>
              <a:tabLst>
                <a:tab pos="1905000" algn="r"/>
                <a:tab pos="2281238" algn="l"/>
                <a:tab pos="2959100" algn="l"/>
              </a:tabLst>
              <a:defRPr sz="2400">
                <a:solidFill>
                  <a:schemeClr val="tx1"/>
                </a:solidFill>
                <a:latin typeface="Times New Roman" panose="02020603050405020304" pitchFamily="18" charset="0"/>
              </a:defRPr>
            </a:lvl2pPr>
            <a:lvl3pPr>
              <a:tabLst>
                <a:tab pos="1905000" algn="r"/>
                <a:tab pos="2281238" algn="l"/>
                <a:tab pos="2959100" algn="l"/>
              </a:tabLst>
              <a:defRPr sz="2400">
                <a:solidFill>
                  <a:schemeClr val="tx1"/>
                </a:solidFill>
                <a:latin typeface="Times New Roman" panose="02020603050405020304" pitchFamily="18" charset="0"/>
              </a:defRPr>
            </a:lvl3pPr>
            <a:lvl4pPr>
              <a:tabLst>
                <a:tab pos="1905000" algn="r"/>
                <a:tab pos="2281238" algn="l"/>
                <a:tab pos="2959100" algn="l"/>
              </a:tabLst>
              <a:defRPr sz="2400">
                <a:solidFill>
                  <a:schemeClr val="tx1"/>
                </a:solidFill>
                <a:latin typeface="Times New Roman" panose="02020603050405020304" pitchFamily="18" charset="0"/>
              </a:defRPr>
            </a:lvl4pPr>
            <a:lvl5pPr>
              <a:tabLst>
                <a:tab pos="1905000" algn="r"/>
                <a:tab pos="2281238" algn="l"/>
                <a:tab pos="2959100" algn="l"/>
              </a:tabLst>
              <a:defRPr sz="2400">
                <a:solidFill>
                  <a:schemeClr val="tx1"/>
                </a:solidFill>
                <a:latin typeface="Times New Roman" panose="02020603050405020304" pitchFamily="18" charset="0"/>
              </a:defRPr>
            </a:lvl5pPr>
            <a:lvl6pPr eaLnBrk="0" fontAlgn="base" hangingPunct="0">
              <a:spcBef>
                <a:spcPct val="0"/>
              </a:spcBef>
              <a:spcAft>
                <a:spcPct val="0"/>
              </a:spcAft>
              <a:tabLst>
                <a:tab pos="1905000" algn="r"/>
                <a:tab pos="2281238" algn="l"/>
                <a:tab pos="2959100" algn="l"/>
              </a:tabLst>
              <a:defRPr sz="2400">
                <a:solidFill>
                  <a:schemeClr val="tx1"/>
                </a:solidFill>
                <a:latin typeface="Times New Roman" panose="02020603050405020304" pitchFamily="18" charset="0"/>
              </a:defRPr>
            </a:lvl6pPr>
            <a:lvl7pPr eaLnBrk="0" fontAlgn="base" hangingPunct="0">
              <a:spcBef>
                <a:spcPct val="0"/>
              </a:spcBef>
              <a:spcAft>
                <a:spcPct val="0"/>
              </a:spcAft>
              <a:tabLst>
                <a:tab pos="1905000" algn="r"/>
                <a:tab pos="2281238" algn="l"/>
                <a:tab pos="2959100" algn="l"/>
              </a:tabLst>
              <a:defRPr sz="2400">
                <a:solidFill>
                  <a:schemeClr val="tx1"/>
                </a:solidFill>
                <a:latin typeface="Times New Roman" panose="02020603050405020304" pitchFamily="18" charset="0"/>
              </a:defRPr>
            </a:lvl7pPr>
            <a:lvl8pPr eaLnBrk="0" fontAlgn="base" hangingPunct="0">
              <a:spcBef>
                <a:spcPct val="0"/>
              </a:spcBef>
              <a:spcAft>
                <a:spcPct val="0"/>
              </a:spcAft>
              <a:tabLst>
                <a:tab pos="1905000" algn="r"/>
                <a:tab pos="2281238" algn="l"/>
                <a:tab pos="2959100" algn="l"/>
              </a:tabLst>
              <a:defRPr sz="2400">
                <a:solidFill>
                  <a:schemeClr val="tx1"/>
                </a:solidFill>
                <a:latin typeface="Times New Roman" panose="02020603050405020304" pitchFamily="18" charset="0"/>
              </a:defRPr>
            </a:lvl8pPr>
            <a:lvl9pPr eaLnBrk="0" fontAlgn="base" hangingPunct="0">
              <a:spcBef>
                <a:spcPct val="0"/>
              </a:spcBef>
              <a:spcAft>
                <a:spcPct val="0"/>
              </a:spcAft>
              <a:tabLst>
                <a:tab pos="1905000" algn="r"/>
                <a:tab pos="2281238" algn="l"/>
                <a:tab pos="2959100" algn="l"/>
              </a:tabLst>
              <a:defRPr sz="2400">
                <a:solidFill>
                  <a:schemeClr val="tx1"/>
                </a:solidFill>
                <a:latin typeface="Times New Roman" panose="02020603050405020304" pitchFamily="18" charset="0"/>
              </a:defRPr>
            </a:lvl9pPr>
          </a:lstStyle>
          <a:p>
            <a:pPr eaLnBrk="1" hangingPunct="1">
              <a:spcBef>
                <a:spcPts val="2000"/>
              </a:spcBef>
              <a:buClr>
                <a:srgbClr val="3366FF"/>
              </a:buClr>
              <a:buSzPct val="80000"/>
              <a:buFont typeface="Zapf Dingbats" charset="2"/>
              <a:buNone/>
            </a:pPr>
            <a:r>
              <a:rPr lang="en-GB" altLang="it-IT" sz="3000" b="1" dirty="0">
                <a:cs typeface="Arial Unicode MS" pitchFamily="32" charset="0"/>
              </a:rPr>
              <a:t>	I gamma</a:t>
            </a:r>
            <a:r>
              <a:rPr lang="en-GB" altLang="it-IT" sz="2600" b="1" dirty="0">
                <a:cs typeface="Arial Unicode MS" pitchFamily="32" charset="0"/>
              </a:rPr>
              <a:t>	 </a:t>
            </a:r>
            <a:r>
              <a:rPr lang="en-GB" altLang="it-IT" sz="2000" b="1" dirty="0">
                <a:cs typeface="Arial Unicode MS" pitchFamily="32" charset="0"/>
                <a:sym typeface="Zapf Dingbats" charset="2"/>
              </a:rPr>
              <a:t></a:t>
            </a:r>
            <a:r>
              <a:rPr lang="en-GB" altLang="it-IT" sz="2600" b="1" dirty="0">
                <a:cs typeface="Arial Unicode MS" pitchFamily="32" charset="0"/>
                <a:sym typeface="Monotype Sorts" charset="2"/>
              </a:rPr>
              <a:t> 	</a:t>
            </a:r>
            <a:r>
              <a:rPr lang="en-GB" altLang="it-IT" sz="2600" dirty="0" err="1">
                <a:cs typeface="Arial Unicode MS" pitchFamily="32" charset="0"/>
              </a:rPr>
              <a:t>prodotti</a:t>
            </a:r>
            <a:r>
              <a:rPr lang="en-GB" altLang="it-IT" sz="2600" dirty="0">
                <a:cs typeface="Arial Unicode MS" pitchFamily="32" charset="0"/>
              </a:rPr>
              <a:t> </a:t>
            </a:r>
            <a:r>
              <a:rPr lang="en-GB" altLang="it-IT" sz="2600" dirty="0" err="1">
                <a:cs typeface="Arial Unicode MS" pitchFamily="32" charset="0"/>
              </a:rPr>
              <a:t>deperibili</a:t>
            </a:r>
            <a:endParaRPr lang="en-GB" altLang="it-IT" sz="2600" dirty="0">
              <a:cs typeface="Arial Unicode MS" pitchFamily="32" charset="0"/>
            </a:endParaRPr>
          </a:p>
          <a:p>
            <a:pPr eaLnBrk="1" hangingPunct="1">
              <a:spcBef>
                <a:spcPts val="2000"/>
              </a:spcBef>
              <a:buClr>
                <a:srgbClr val="3366FF"/>
              </a:buClr>
              <a:buSzPct val="80000"/>
              <a:buFont typeface="Zapf Dingbats" charset="2"/>
              <a:buNone/>
            </a:pPr>
            <a:r>
              <a:rPr lang="en-GB" altLang="it-IT" sz="3000" b="1" dirty="0">
                <a:cs typeface="Arial Unicode MS" pitchFamily="32" charset="0"/>
              </a:rPr>
              <a:t>	II gamma</a:t>
            </a:r>
            <a:r>
              <a:rPr lang="en-GB" altLang="it-IT" sz="2600" b="1" dirty="0">
                <a:cs typeface="Arial Unicode MS" pitchFamily="32" charset="0"/>
              </a:rPr>
              <a:t>	 </a:t>
            </a:r>
            <a:r>
              <a:rPr lang="en-GB" altLang="it-IT" sz="2000" b="1" dirty="0">
                <a:cs typeface="Arial Unicode MS" pitchFamily="32" charset="0"/>
                <a:sym typeface="Zapf Dingbats" charset="2"/>
              </a:rPr>
              <a:t></a:t>
            </a:r>
            <a:r>
              <a:rPr lang="en-GB" altLang="it-IT" sz="2600" b="1" dirty="0">
                <a:cs typeface="Arial Unicode MS" pitchFamily="32" charset="0"/>
                <a:sym typeface="Monotype Sorts" charset="2"/>
              </a:rPr>
              <a:t> 	</a:t>
            </a:r>
            <a:r>
              <a:rPr lang="en-GB" altLang="it-IT" sz="2600" dirty="0" err="1">
                <a:cs typeface="Arial Unicode MS" pitchFamily="32" charset="0"/>
              </a:rPr>
              <a:t>prodotti</a:t>
            </a:r>
            <a:r>
              <a:rPr lang="en-GB" altLang="it-IT" sz="2600" dirty="0">
                <a:cs typeface="Arial Unicode MS" pitchFamily="32" charset="0"/>
              </a:rPr>
              <a:t> </a:t>
            </a:r>
            <a:r>
              <a:rPr lang="en-GB" altLang="it-IT" sz="2600" dirty="0" err="1">
                <a:cs typeface="Arial Unicode MS" pitchFamily="32" charset="0"/>
              </a:rPr>
              <a:t>pastorizzati</a:t>
            </a:r>
            <a:r>
              <a:rPr lang="en-GB" altLang="it-IT" sz="2600" dirty="0">
                <a:cs typeface="Arial Unicode MS" pitchFamily="32" charset="0"/>
              </a:rPr>
              <a:t> / </a:t>
            </a:r>
            <a:r>
              <a:rPr lang="en-GB" altLang="it-IT" sz="2600" dirty="0" err="1">
                <a:cs typeface="Arial Unicode MS" pitchFamily="32" charset="0"/>
              </a:rPr>
              <a:t>sterilizzati</a:t>
            </a:r>
            <a:endParaRPr lang="en-GB" altLang="it-IT" sz="2800" dirty="0">
              <a:cs typeface="Arial Unicode MS" pitchFamily="32" charset="0"/>
            </a:endParaRPr>
          </a:p>
          <a:p>
            <a:pPr eaLnBrk="1" hangingPunct="1">
              <a:spcBef>
                <a:spcPts val="2000"/>
              </a:spcBef>
              <a:buClr>
                <a:srgbClr val="3366FF"/>
              </a:buClr>
              <a:buSzPct val="80000"/>
              <a:buFont typeface="Zapf Dingbats" charset="2"/>
              <a:buNone/>
            </a:pPr>
            <a:r>
              <a:rPr lang="en-GB" altLang="it-IT" sz="3000" b="1" dirty="0">
                <a:cs typeface="Arial Unicode MS" pitchFamily="32" charset="0"/>
              </a:rPr>
              <a:t>	III gamma</a:t>
            </a:r>
            <a:r>
              <a:rPr lang="en-GB" altLang="it-IT" sz="2600" b="1" dirty="0">
                <a:cs typeface="Arial Unicode MS" pitchFamily="32" charset="0"/>
              </a:rPr>
              <a:t>	 </a:t>
            </a:r>
            <a:r>
              <a:rPr lang="en-GB" altLang="it-IT" sz="2000" b="1" dirty="0">
                <a:cs typeface="Arial Unicode MS" pitchFamily="32" charset="0"/>
                <a:sym typeface="Zapf Dingbats" charset="2"/>
              </a:rPr>
              <a:t></a:t>
            </a:r>
            <a:r>
              <a:rPr lang="en-GB" altLang="it-IT" sz="2600" b="1" dirty="0">
                <a:cs typeface="Arial Unicode MS" pitchFamily="32" charset="0"/>
                <a:sym typeface="Monotype Sorts" charset="2"/>
              </a:rPr>
              <a:t> 	</a:t>
            </a:r>
            <a:r>
              <a:rPr lang="en-GB" altLang="it-IT" sz="2600" dirty="0" err="1">
                <a:cs typeface="Arial Unicode MS" pitchFamily="32" charset="0"/>
              </a:rPr>
              <a:t>prodotti</a:t>
            </a:r>
            <a:r>
              <a:rPr lang="en-GB" altLang="it-IT" sz="2600" dirty="0">
                <a:cs typeface="Arial Unicode MS" pitchFamily="32" charset="0"/>
              </a:rPr>
              <a:t> </a:t>
            </a:r>
            <a:r>
              <a:rPr lang="en-GB" altLang="it-IT" sz="2600" dirty="0" err="1">
                <a:cs typeface="Arial Unicode MS" pitchFamily="32" charset="0"/>
              </a:rPr>
              <a:t>congelati</a:t>
            </a:r>
            <a:r>
              <a:rPr lang="en-GB" altLang="it-IT" sz="2600" dirty="0">
                <a:cs typeface="Arial Unicode MS" pitchFamily="32" charset="0"/>
              </a:rPr>
              <a:t> / </a:t>
            </a:r>
            <a:r>
              <a:rPr lang="en-GB" altLang="it-IT" sz="2600" dirty="0" err="1">
                <a:cs typeface="Arial Unicode MS" pitchFamily="32" charset="0"/>
              </a:rPr>
              <a:t>surgelati</a:t>
            </a:r>
            <a:endParaRPr lang="en-GB" altLang="it-IT" sz="2600" dirty="0">
              <a:cs typeface="Arial Unicode MS" pitchFamily="32" charset="0"/>
            </a:endParaRPr>
          </a:p>
          <a:p>
            <a:pPr eaLnBrk="1" hangingPunct="1">
              <a:spcBef>
                <a:spcPts val="2000"/>
              </a:spcBef>
              <a:buClr>
                <a:srgbClr val="3366FF"/>
              </a:buClr>
              <a:buSzPct val="80000"/>
              <a:buFont typeface="Zapf Dingbats" charset="2"/>
              <a:buNone/>
            </a:pPr>
            <a:r>
              <a:rPr lang="en-GB" altLang="it-IT" sz="3000" b="1" dirty="0">
                <a:cs typeface="Arial Unicode MS" pitchFamily="32" charset="0"/>
              </a:rPr>
              <a:t>	IV gamma</a:t>
            </a:r>
            <a:r>
              <a:rPr lang="en-GB" altLang="it-IT" sz="2600" b="1" dirty="0">
                <a:cs typeface="Arial Unicode MS" pitchFamily="32" charset="0"/>
              </a:rPr>
              <a:t>	 </a:t>
            </a:r>
            <a:r>
              <a:rPr lang="en-GB" altLang="it-IT" sz="2000" b="1" dirty="0">
                <a:cs typeface="Arial Unicode MS" pitchFamily="32" charset="0"/>
                <a:sym typeface="Zapf Dingbats" charset="2"/>
              </a:rPr>
              <a:t></a:t>
            </a:r>
            <a:r>
              <a:rPr lang="en-GB" altLang="it-IT" sz="2600" b="1" dirty="0">
                <a:cs typeface="Arial Unicode MS" pitchFamily="32" charset="0"/>
                <a:sym typeface="Monotype Sorts" charset="2"/>
              </a:rPr>
              <a:t> 	</a:t>
            </a:r>
            <a:r>
              <a:rPr lang="en-GB" altLang="it-IT" sz="2600" dirty="0" err="1">
                <a:cs typeface="Arial Unicode MS" pitchFamily="32" charset="0"/>
              </a:rPr>
              <a:t>prodotti</a:t>
            </a:r>
            <a:r>
              <a:rPr lang="en-GB" altLang="it-IT" sz="2600" dirty="0">
                <a:cs typeface="Arial Unicode MS" pitchFamily="32" charset="0"/>
              </a:rPr>
              <a:t> </a:t>
            </a:r>
            <a:r>
              <a:rPr lang="en-GB" altLang="it-IT" sz="2600" dirty="0" err="1">
                <a:cs typeface="Arial Unicode MS" pitchFamily="32" charset="0"/>
              </a:rPr>
              <a:t>freschi</a:t>
            </a:r>
            <a:r>
              <a:rPr lang="en-GB" altLang="it-IT" sz="2600" dirty="0">
                <a:cs typeface="Arial Unicode MS" pitchFamily="32" charset="0"/>
              </a:rPr>
              <a:t> </a:t>
            </a:r>
            <a:r>
              <a:rPr lang="en-GB" altLang="it-IT" sz="2600" dirty="0" err="1">
                <a:cs typeface="Arial Unicode MS" pitchFamily="32" charset="0"/>
              </a:rPr>
              <a:t>confezionati</a:t>
            </a:r>
            <a:r>
              <a:rPr lang="en-GB" altLang="it-IT" sz="2600" dirty="0">
                <a:cs typeface="Arial Unicode MS" pitchFamily="32" charset="0"/>
              </a:rPr>
              <a:t> </a:t>
            </a:r>
            <a:br>
              <a:rPr lang="en-GB" altLang="it-IT" sz="2600" dirty="0">
                <a:cs typeface="Arial Unicode MS" pitchFamily="32" charset="0"/>
              </a:rPr>
            </a:br>
            <a:r>
              <a:rPr lang="en-GB" altLang="it-IT" sz="2600" dirty="0">
                <a:cs typeface="Arial Unicode MS" pitchFamily="32" charset="0"/>
              </a:rPr>
              <a:t>                                 	</a:t>
            </a:r>
            <a:r>
              <a:rPr lang="en-GB" altLang="it-IT" sz="2600" dirty="0" err="1">
                <a:cs typeface="Arial Unicode MS" pitchFamily="32" charset="0"/>
              </a:rPr>
              <a:t>pronti</a:t>
            </a:r>
            <a:r>
              <a:rPr lang="en-GB" altLang="it-IT" sz="2600" dirty="0">
                <a:cs typeface="Arial Unicode MS" pitchFamily="32" charset="0"/>
              </a:rPr>
              <a:t> per </a:t>
            </a:r>
            <a:r>
              <a:rPr lang="en-GB" altLang="it-IT" sz="2600" dirty="0" err="1">
                <a:cs typeface="Arial Unicode MS" pitchFamily="32" charset="0"/>
              </a:rPr>
              <a:t>l’uso</a:t>
            </a:r>
            <a:endParaRPr lang="en-GB" altLang="it-IT" sz="2600" dirty="0">
              <a:cs typeface="Arial Unicode MS" pitchFamily="32" charset="0"/>
            </a:endParaRPr>
          </a:p>
          <a:p>
            <a:pPr eaLnBrk="1" hangingPunct="1">
              <a:spcBef>
                <a:spcPts val="2000"/>
              </a:spcBef>
              <a:buClr>
                <a:srgbClr val="3366FF"/>
              </a:buClr>
              <a:buSzPct val="80000"/>
              <a:buFont typeface="Zapf Dingbats" charset="2"/>
              <a:buNone/>
            </a:pPr>
            <a:r>
              <a:rPr lang="en-GB" altLang="it-IT" sz="3000" b="1" dirty="0">
                <a:cs typeface="Arial Unicode MS" pitchFamily="32" charset="0"/>
              </a:rPr>
              <a:t>	V gamma</a:t>
            </a:r>
            <a:r>
              <a:rPr lang="en-GB" altLang="it-IT" sz="2600" b="1" dirty="0">
                <a:cs typeface="Arial Unicode MS" pitchFamily="32" charset="0"/>
              </a:rPr>
              <a:t>	 </a:t>
            </a:r>
            <a:r>
              <a:rPr lang="en-GB" altLang="it-IT" sz="2000" b="1" dirty="0">
                <a:cs typeface="Arial Unicode MS" pitchFamily="32" charset="0"/>
                <a:sym typeface="Zapf Dingbats" charset="2"/>
              </a:rPr>
              <a:t></a:t>
            </a:r>
            <a:r>
              <a:rPr lang="en-GB" altLang="it-IT" sz="2600" b="1" dirty="0">
                <a:cs typeface="Arial Unicode MS" pitchFamily="32" charset="0"/>
                <a:sym typeface="Monotype Sorts" charset="2"/>
              </a:rPr>
              <a:t> 	</a:t>
            </a:r>
            <a:r>
              <a:rPr lang="en-GB" altLang="it-IT" sz="2600" dirty="0" err="1">
                <a:cs typeface="Arial Unicode MS" pitchFamily="32" charset="0"/>
              </a:rPr>
              <a:t>prodotti</a:t>
            </a:r>
            <a:r>
              <a:rPr lang="en-GB" altLang="it-IT" sz="2600" dirty="0">
                <a:cs typeface="Arial Unicode MS" pitchFamily="32" charset="0"/>
              </a:rPr>
              <a:t> </a:t>
            </a:r>
            <a:r>
              <a:rPr lang="en-GB" altLang="it-IT" sz="2600" dirty="0" err="1">
                <a:cs typeface="Arial Unicode MS" pitchFamily="32" charset="0"/>
              </a:rPr>
              <a:t>cotti</a:t>
            </a:r>
            <a:r>
              <a:rPr lang="en-GB" altLang="it-IT" sz="2600" dirty="0">
                <a:cs typeface="Arial Unicode MS" pitchFamily="32" charset="0"/>
              </a:rPr>
              <a:t> </a:t>
            </a:r>
            <a:r>
              <a:rPr lang="en-GB" altLang="it-IT" sz="2600" dirty="0" err="1">
                <a:cs typeface="Arial Unicode MS" pitchFamily="32" charset="0"/>
              </a:rPr>
              <a:t>conservati</a:t>
            </a:r>
            <a:r>
              <a:rPr lang="en-GB" altLang="it-IT" sz="2800" dirty="0">
                <a:cs typeface="Arial Unicode MS" pitchFamily="32" charset="0"/>
              </a:rPr>
              <a:t> </a:t>
            </a:r>
          </a:p>
        </p:txBody>
      </p:sp>
    </p:spTree>
    <p:extLst>
      <p:ext uri="{BB962C8B-B14F-4D97-AF65-F5344CB8AC3E}">
        <p14:creationId xmlns:p14="http://schemas.microsoft.com/office/powerpoint/2010/main" val="223897280"/>
      </p:ext>
    </p:extLst>
  </p:cSld>
  <p:clrMapOvr>
    <a:masterClrMapping/>
  </p:clrMapOvr>
</p:sld>
</file>

<file path=ppt/theme/theme1.xml><?xml version="1.0" encoding="utf-8"?>
<a:theme xmlns:a="http://schemas.openxmlformats.org/drawingml/2006/main" name="Tema di Office">
  <a:themeElements>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i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3506</TotalTime>
  <Words>549</Words>
  <Application>Microsoft Office PowerPoint</Application>
  <PresentationFormat>Presentazione su schermo (4:3)</PresentationFormat>
  <Paragraphs>80</Paragraphs>
  <Slides>24</Slides>
  <Notes>0</Notes>
  <HiddenSlides>0</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24</vt:i4>
      </vt:variant>
    </vt:vector>
  </HeadingPairs>
  <TitlesOfParts>
    <vt:vector size="33" baseType="lpstr">
      <vt:lpstr>Arial</vt:lpstr>
      <vt:lpstr>Calibri</vt:lpstr>
      <vt:lpstr>Calibri Light</vt:lpstr>
      <vt:lpstr>Comic Sans MS</vt:lpstr>
      <vt:lpstr>Symbol</vt:lpstr>
      <vt:lpstr>Times New Roman</vt:lpstr>
      <vt:lpstr>Wingdings</vt:lpstr>
      <vt:lpstr>Zapf Dingbats</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Marta Letizia Hribal</dc:creator>
  <cp:lastModifiedBy>Marta Letizia Hribal</cp:lastModifiedBy>
  <cp:revision>87</cp:revision>
  <dcterms:created xsi:type="dcterms:W3CDTF">2019-06-13T13:55:36Z</dcterms:created>
  <dcterms:modified xsi:type="dcterms:W3CDTF">2020-04-15T09:59:20Z</dcterms:modified>
</cp:coreProperties>
</file>