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545" r:id="rId3"/>
    <p:sldId id="422" r:id="rId4"/>
    <p:sldId id="361" r:id="rId5"/>
    <p:sldId id="362" r:id="rId6"/>
    <p:sldId id="370" r:id="rId7"/>
    <p:sldId id="471" r:id="rId8"/>
    <p:sldId id="363" r:id="rId9"/>
    <p:sldId id="366" r:id="rId10"/>
    <p:sldId id="364" r:id="rId11"/>
    <p:sldId id="472" r:id="rId12"/>
    <p:sldId id="365" r:id="rId13"/>
    <p:sldId id="470" r:id="rId14"/>
    <p:sldId id="368" r:id="rId15"/>
    <p:sldId id="369" r:id="rId16"/>
    <p:sldId id="367" r:id="rId17"/>
    <p:sldId id="473" r:id="rId18"/>
    <p:sldId id="474" r:id="rId19"/>
    <p:sldId id="489" r:id="rId20"/>
    <p:sldId id="487" r:id="rId21"/>
    <p:sldId id="488" r:id="rId22"/>
    <p:sldId id="49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BE0BF-6297-46E6-800F-DA07B513FF9F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28752-828A-4F41-965E-FFF560000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48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99F2-75FF-4037-8EA2-3721B3A551D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0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2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01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79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64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57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52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59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0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65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8D3E-8752-4473-BBB0-D127EAD734C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09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REG510%202006.pdf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inerarinelgusto.i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2997200"/>
            <a:ext cx="8642350" cy="8636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it-IT" sz="3200" b="1" dirty="0">
                <a:latin typeface="+mj-lt"/>
                <a:ea typeface="+mj-ea"/>
                <a:cs typeface="+mj-cs"/>
              </a:rPr>
              <a:t>QUALITA’ DELL’ALIMENTAZIONE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213225" y="5589588"/>
            <a:ext cx="54721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latin typeface="Comic Sans MS" panose="030F0702030302020204" pitchFamily="66" charset="0"/>
              </a:rPr>
              <a:t>Prof.ssa Marta Letizia </a:t>
            </a:r>
            <a:r>
              <a:rPr lang="it-IT" altLang="it-IT" sz="2400" b="1" dirty="0" err="1">
                <a:latin typeface="Comic Sans MS" panose="030F0702030302020204" pitchFamily="66" charset="0"/>
              </a:rPr>
              <a:t>Hribal</a:t>
            </a:r>
            <a:endParaRPr lang="it-IT" altLang="it-IT" sz="2400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8276" y="173119"/>
            <a:ext cx="9021451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0" rIns="360000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u="sng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Arial" panose="020B0604020202020204" pitchFamily="34" charset="0"/>
              </a:rPr>
              <a:t>A.A. 2019/20</a:t>
            </a:r>
          </a:p>
        </p:txBody>
      </p:sp>
    </p:spTree>
    <p:extLst>
      <p:ext uri="{BB962C8B-B14F-4D97-AF65-F5344CB8AC3E}">
        <p14:creationId xmlns:p14="http://schemas.microsoft.com/office/powerpoint/2010/main" val="127476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DENOMINAZIONE ORIGINE PROTETTA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denominazione di origine protetta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(DOP) è destinata a prodotti strettamente associati alla specifica area della quale portano il nome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Tali prodotti devono rispondere a due condizioni: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rgbClr val="FFC000"/>
              </a:buClr>
              <a:buSzPct val="70000"/>
              <a:buFont typeface="Wingdings" pitchFamily="2" charset="2"/>
              <a:buChar char="n"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 caratteristiche del prodotto devono provenire dalle specificità ambientali del suo luogo d’origine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Clr>
                <a:srgbClr val="FFC000"/>
              </a:buClr>
              <a:buSzPct val="70000"/>
              <a:buFont typeface="Wingdings" pitchFamily="2" charset="2"/>
              <a:buChar char="n"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Clima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Clr>
                <a:srgbClr val="FFC000"/>
              </a:buClr>
              <a:buSzPct val="70000"/>
              <a:buFont typeface="Wingdings" pitchFamily="2" charset="2"/>
              <a:buChar char="n"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Qualità del suolo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Clr>
                <a:srgbClr val="FFC000"/>
              </a:buClr>
              <a:buSzPct val="70000"/>
              <a:buFont typeface="Wingdings" pitchFamily="2" charset="2"/>
              <a:buChar char="n"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Conoscenze ascrivibili alle popolazioni locali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FC000"/>
              </a:buClr>
              <a:buSzPct val="70000"/>
              <a:buFont typeface="Wingdings" pitchFamily="2" charset="2"/>
              <a:buChar char="n"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Produzione, trasformazione ed elaborazione </a:t>
            </a:r>
            <a:r>
              <a:rPr kumimoji="0" lang="it-IT" sz="2400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devono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svolgersi nell’area geografica determinata di cui il prodotto porta il nome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9682087-CDD7-46A5-9949-B50FB3EFEECD}"/>
              </a:ext>
            </a:extLst>
          </p:cNvPr>
          <p:cNvSpPr txBox="1"/>
          <p:nvPr/>
        </p:nvSpPr>
        <p:spPr>
          <a:xfrm>
            <a:off x="2987824" y="188640"/>
            <a:ext cx="37147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/>
              <a:t>ESEMPI DI PRODOTTI DOP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5B2406-8066-423E-ABCD-174415CB1631}"/>
              </a:ext>
            </a:extLst>
          </p:cNvPr>
          <p:cNvSpPr txBox="1"/>
          <p:nvPr/>
        </p:nvSpPr>
        <p:spPr>
          <a:xfrm>
            <a:off x="683568" y="681619"/>
            <a:ext cx="495154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Prosciutto di Parma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Prosciutto San Daniele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Pecorino Toscano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Pane toscano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Capocollo e Soppressata di Calabria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Pecorino crotonese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Bergamotto di Reggio Calabria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Liquirizia di Calabria</a:t>
            </a:r>
          </a:p>
        </p:txBody>
      </p:sp>
    </p:spTree>
    <p:extLst>
      <p:ext uri="{BB962C8B-B14F-4D97-AF65-F5344CB8AC3E}">
        <p14:creationId xmlns:p14="http://schemas.microsoft.com/office/powerpoint/2010/main" val="143845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INDICAZIONE GEOGRAFICA PROTETTA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81000" marR="0" lvl="0" indent="-3810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it-IT" sz="2400" kern="0" dirty="0">
                <a:solidFill>
                  <a:srgbClr val="FF0000"/>
                </a:solidFill>
                <a:latin typeface="+mn-lt"/>
              </a:rPr>
              <a:t>L’i</a:t>
            </a:r>
            <a:r>
              <a:rPr kumimoji="0" lang="it-I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ndicazione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 Geografica Protetta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(IGP) è destinata a prodotti che abbiano un collegamento con qualche specifica area geografica</a:t>
            </a:r>
          </a:p>
          <a:p>
            <a:pPr marL="381000" marR="0" lvl="0" indent="-3810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Tali prodotti devono rispondere a due condizioni: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kumimoji="0" lang="it-IT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E’ sufficiente che la «reputazione» del prodotto dipenda dall’origine geografica (non necessariamente la qualità)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kumimoji="0" lang="it-IT" sz="2400" i="0" u="sng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Almeno una </a:t>
            </a:r>
            <a:r>
              <a:rPr kumimoji="0" lang="it-IT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 le fasi di produzione, trasformazione o elaborazione deve essere realizzata in un’area geografica determinata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9682087-CDD7-46A5-9949-B50FB3EFEECD}"/>
              </a:ext>
            </a:extLst>
          </p:cNvPr>
          <p:cNvSpPr txBox="1"/>
          <p:nvPr/>
        </p:nvSpPr>
        <p:spPr>
          <a:xfrm>
            <a:off x="2915816" y="548680"/>
            <a:ext cx="35816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/>
              <a:t>ESEMPI DI PRODOTTI IGP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5B2406-8066-423E-ABCD-174415CB1631}"/>
              </a:ext>
            </a:extLst>
          </p:cNvPr>
          <p:cNvSpPr txBox="1"/>
          <p:nvPr/>
        </p:nvSpPr>
        <p:spPr>
          <a:xfrm>
            <a:off x="683568" y="1408713"/>
            <a:ext cx="561057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Lardo di colonnata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Vitellone Bianco dell’Appennino Centrale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Prosciutto di Norcia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Porchetta di Ariccia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Speck Alto Adige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Cipolla Rossa di Tropea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Torrone di Bagnara </a:t>
            </a:r>
          </a:p>
        </p:txBody>
      </p:sp>
    </p:spTree>
    <p:extLst>
      <p:ext uri="{BB962C8B-B14F-4D97-AF65-F5344CB8AC3E}">
        <p14:creationId xmlns:p14="http://schemas.microsoft.com/office/powerpoint/2010/main" val="11132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DISCIPLINARI DI PRODUZIONE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L’art. 4 del regolamento CE</a:t>
            </a:r>
            <a:r>
              <a:rPr kumimoji="0" lang="it-IT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510/2006 al primo comma prevede che “per beneficiare di una denominazione di origine protetta o di una indicazione geografica protetta, un prodotto agricolo o alimentare deve essere conforme ad un disciplinare”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DISCIPLINARI </a:t>
            </a:r>
            <a:r>
              <a:rPr kumimoji="0" lang="it-IT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DI</a:t>
            </a: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PRODUZIONE DOP E IGP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NOME DEL PRODOTTO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DESCRIZIONE DEL PRODOTTO 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materie prime da usare 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informazioni su specie, razza, varietà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forma, colore, peso, 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contenuto minimo di grasso, massimo contenuto acquoso, tipo di batteri presenti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sapore, aroma, odore, ecc.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ZONA GEOGRAFICA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PROVA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D’ORIGINE</a:t>
            </a: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(TRACCIABILITA’)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METODO DI PRODUZIONE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LEGAME CON IL TERRITORIO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ORGANISMI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CONTROLLO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ETICHETTATURA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441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DIFFERENZE TRA DOP, IGP e STG </a:t>
            </a:r>
          </a:p>
        </p:txBody>
      </p:sp>
      <p:graphicFrame>
        <p:nvGraphicFramePr>
          <p:cNvPr id="3" name="Group 50"/>
          <p:cNvGraphicFramePr>
            <a:graphicFrameLocks noGrp="1"/>
          </p:cNvGraphicFramePr>
          <p:nvPr/>
        </p:nvGraphicFramePr>
        <p:xfrm>
          <a:off x="539552" y="846138"/>
          <a:ext cx="8208962" cy="5844098"/>
        </p:xfrm>
        <a:graphic>
          <a:graphicData uri="http://schemas.openxmlformats.org/drawingml/2006/table">
            <a:tbl>
              <a:tblPr/>
              <a:tblGrid>
                <a:gridCol w="2737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968">
                  <a:extLst>
                    <a:ext uri="{9D8B030D-6E8A-4147-A177-3AD203B41FA5}">
                      <a16:colId xmlns:a16="http://schemas.microsoft.com/office/drawing/2014/main" val="727609918"/>
                    </a:ext>
                  </a:extLst>
                </a:gridCol>
              </a:tblGrid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DOP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IGP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FORTE LEGAME COL TERRITORIO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DEBOLE LEGAME COL TERRITORIO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DEBOLE LEGAME COL TERRITORIO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3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MATERIA PRIMA LEGATA ALL’ORIGINE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REPUTAZIONE LEGATA ALL’ORIGINE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METODI DI PRODUZIONE LEGATI ALL’ORIGINE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PROCESSO LEGATO ALL’ORIGINE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UNA FASE LEGATA ALL’ORIGINE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NESSUNA FASE NECESSARIAMENTE LEGATA ALL’ORIGINE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CONFRONTO TRA STG E DOP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18157" y="4695825"/>
            <a:ext cx="3254371" cy="6048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MOZZARELLA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BUFALA</a:t>
            </a:r>
          </a:p>
        </p:txBody>
      </p:sp>
      <p:pic>
        <p:nvPicPr>
          <p:cNvPr id="6" name="Picture 5" descr="com-4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2" y="1785926"/>
            <a:ext cx="3887787" cy="2805124"/>
          </a:xfrm>
          <a:prstGeom prst="rect">
            <a:avLst/>
          </a:prstGeom>
          <a:noFill/>
        </p:spPr>
      </p:pic>
      <p:pic>
        <p:nvPicPr>
          <p:cNvPr id="7" name="Picture 7" descr="mozzare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714776" cy="2822515"/>
          </a:xfrm>
          <a:prstGeom prst="rect">
            <a:avLst/>
          </a:prstGeom>
          <a:noFill/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30392" y="4695825"/>
            <a:ext cx="331311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</a:pPr>
            <a:r>
              <a:rPr lang="it-IT" sz="2000" dirty="0">
                <a:latin typeface="+mn-lt"/>
              </a:rPr>
              <a:t>MOZZARELLA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43108" y="5607050"/>
            <a:ext cx="1073027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it-IT" sz="4000" dirty="0">
                <a:solidFill>
                  <a:srgbClr val="FF9900"/>
                </a:solidFill>
                <a:latin typeface="+mn-lt"/>
              </a:rPr>
              <a:t>STG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230552" y="5607050"/>
            <a:ext cx="1127530" cy="710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it-IT" sz="4000" dirty="0">
                <a:solidFill>
                  <a:srgbClr val="FF9900"/>
                </a:solidFill>
                <a:latin typeface="+mn-lt"/>
              </a:rPr>
              <a:t>DOP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PRODOTTI AGROALIMENTARI TRADIZIONALI (PAT)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Prodotti ottenuti con metodi di lavorazione consolidati nel tempo (almeno da 25 anni), collegati al territorio d’origine, secondo regole tradizionali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L'Italia vanta oltre 4.000 prodotti tradizionali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Spesso si tratta di produzioni limitate quantitativamente e coltivate su territori molto ristretti, tali da non giustificare una DOP o una IGP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Comunità Europea è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contraria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queste produzioni perché si confondono con le DOP e le IGP</a:t>
            </a: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it-IT" sz="24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Gli elenchi sono stilati dal Ministero dell’Agricoltura, in collaborazione con le Regioni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76757E5-AA05-4654-A445-C1307F135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70"/>
            <a:ext cx="9144000" cy="55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9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contenuto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dirty="0"/>
              <a:t>Prof.ssa Marta Letizia Hribal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Edificio delle Bioscienze, VIII livello 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E-mail hribal@unicz.it</a:t>
            </a:r>
          </a:p>
        </p:txBody>
      </p:sp>
    </p:spTree>
    <p:extLst>
      <p:ext uri="{BB962C8B-B14F-4D97-AF65-F5344CB8AC3E}">
        <p14:creationId xmlns:p14="http://schemas.microsoft.com/office/powerpoint/2010/main" val="359619200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38A859D-000D-4555-99F6-E0D17BFEA258}"/>
              </a:ext>
            </a:extLst>
          </p:cNvPr>
          <p:cNvSpPr txBox="1"/>
          <p:nvPr/>
        </p:nvSpPr>
        <p:spPr>
          <a:xfrm>
            <a:off x="3294631" y="116632"/>
            <a:ext cx="334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NUMERO DI PAT in ITALIA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4CFA214-F5C4-4E2D-99E3-8D6AD7CB9431}"/>
              </a:ext>
            </a:extLst>
          </p:cNvPr>
          <p:cNvSpPr txBox="1"/>
          <p:nvPr/>
        </p:nvSpPr>
        <p:spPr>
          <a:xfrm>
            <a:off x="683568" y="1268760"/>
            <a:ext cx="316073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Abbruzzo 147</a:t>
            </a:r>
          </a:p>
          <a:p>
            <a:r>
              <a:rPr lang="it-IT" sz="2400" dirty="0"/>
              <a:t>Basilicata 95</a:t>
            </a:r>
          </a:p>
          <a:p>
            <a:r>
              <a:rPr lang="it-IT" sz="2400" dirty="0"/>
              <a:t>Campania 457</a:t>
            </a:r>
          </a:p>
          <a:p>
            <a:r>
              <a:rPr lang="it-IT" sz="2400" dirty="0"/>
              <a:t>Calabria 269</a:t>
            </a:r>
          </a:p>
          <a:p>
            <a:r>
              <a:rPr lang="it-IT" sz="2400" dirty="0"/>
              <a:t>Emilia Romagna 378</a:t>
            </a:r>
          </a:p>
          <a:p>
            <a:r>
              <a:rPr lang="it-IT" sz="2400" dirty="0"/>
              <a:t>Friuli Venezia Giulia 154</a:t>
            </a:r>
          </a:p>
          <a:p>
            <a:r>
              <a:rPr lang="it-IT" sz="2400" dirty="0"/>
              <a:t>Lazio 393</a:t>
            </a:r>
          </a:p>
          <a:p>
            <a:r>
              <a:rPr lang="it-IT" sz="2400" dirty="0"/>
              <a:t>Liguria 294</a:t>
            </a:r>
          </a:p>
          <a:p>
            <a:r>
              <a:rPr lang="it-IT" sz="2400" dirty="0"/>
              <a:t>Lombardia 247</a:t>
            </a:r>
          </a:p>
          <a:p>
            <a:r>
              <a:rPr lang="it-IT" sz="2400" dirty="0"/>
              <a:t>Marche 151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F5B616-1DFC-4C72-844A-C4B35AD4E084}"/>
              </a:ext>
            </a:extLst>
          </p:cNvPr>
          <p:cNvSpPr txBox="1"/>
          <p:nvPr/>
        </p:nvSpPr>
        <p:spPr>
          <a:xfrm>
            <a:off x="4499992" y="1412776"/>
            <a:ext cx="3118611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Molise 159</a:t>
            </a:r>
          </a:p>
          <a:p>
            <a:r>
              <a:rPr lang="it-IT" sz="2400" dirty="0"/>
              <a:t>Piemonte 336</a:t>
            </a:r>
          </a:p>
          <a:p>
            <a:r>
              <a:rPr lang="it-IT" sz="2400" dirty="0"/>
              <a:t>Puglia 249</a:t>
            </a:r>
          </a:p>
          <a:p>
            <a:r>
              <a:rPr lang="it-IT" sz="2400" dirty="0"/>
              <a:t>Sardegna 183</a:t>
            </a:r>
          </a:p>
          <a:p>
            <a:r>
              <a:rPr lang="it-IT" sz="2400" dirty="0"/>
              <a:t>Sicilia 242</a:t>
            </a:r>
          </a:p>
          <a:p>
            <a:r>
              <a:rPr lang="it-IT" sz="2400" dirty="0"/>
              <a:t>Toscana 461</a:t>
            </a:r>
          </a:p>
          <a:p>
            <a:r>
              <a:rPr lang="it-IT" sz="2400" dirty="0"/>
              <a:t>Umbria 70</a:t>
            </a:r>
          </a:p>
          <a:p>
            <a:r>
              <a:rPr lang="it-IT" sz="2400" dirty="0"/>
              <a:t>Valle d’Aosta 31</a:t>
            </a:r>
          </a:p>
          <a:p>
            <a:r>
              <a:rPr lang="it-IT" sz="2400" dirty="0"/>
              <a:t>Veneto 370</a:t>
            </a:r>
          </a:p>
          <a:p>
            <a:r>
              <a:rPr lang="it-IT" sz="2400" dirty="0"/>
              <a:t>Trentino Alto Adige 195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C92DFB2-C635-4B59-90C6-3D9CC91095D3}"/>
              </a:ext>
            </a:extLst>
          </p:cNvPr>
          <p:cNvSpPr txBox="1"/>
          <p:nvPr/>
        </p:nvSpPr>
        <p:spPr>
          <a:xfrm>
            <a:off x="683568" y="6093296"/>
            <a:ext cx="2055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Totale= 4881</a:t>
            </a:r>
          </a:p>
        </p:txBody>
      </p:sp>
    </p:spTree>
    <p:extLst>
      <p:ext uri="{BB962C8B-B14F-4D97-AF65-F5344CB8AC3E}">
        <p14:creationId xmlns:p14="http://schemas.microsoft.com/office/powerpoint/2010/main" val="2171938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AD2B300-8FEC-4EEC-A15F-D52E48090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8375"/>
            <a:ext cx="9144000" cy="416124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F04088C-13EC-42D0-823E-E34E1C4231D9}"/>
              </a:ext>
            </a:extLst>
          </p:cNvPr>
          <p:cNvSpPr txBox="1"/>
          <p:nvPr/>
        </p:nvSpPr>
        <p:spPr>
          <a:xfrm>
            <a:off x="755576" y="476672"/>
            <a:ext cx="7875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 processi produttivi di alcuni PAT non rispettano le norme igienico sanitarie attuali</a:t>
            </a:r>
          </a:p>
          <a:p>
            <a:endParaRPr lang="it-IT" dirty="0"/>
          </a:p>
          <a:p>
            <a:r>
              <a:rPr lang="it-IT" dirty="0"/>
              <a:t>Es. Regione Campania</a:t>
            </a:r>
          </a:p>
        </p:txBody>
      </p:sp>
    </p:spTree>
    <p:extLst>
      <p:ext uri="{BB962C8B-B14F-4D97-AF65-F5344CB8AC3E}">
        <p14:creationId xmlns:p14="http://schemas.microsoft.com/office/powerpoint/2010/main" val="1916819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56BDB04-BC86-46B7-BCFC-846A356B4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7934325" cy="348615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6DFF277-41F5-4EAE-8ABF-1DF189D95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87" y="3893351"/>
            <a:ext cx="75152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7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9C0350-F45E-4568-AF03-8695D4B68D72}"/>
              </a:ext>
            </a:extLst>
          </p:cNvPr>
          <p:cNvSpPr txBox="1"/>
          <p:nvPr/>
        </p:nvSpPr>
        <p:spPr>
          <a:xfrm flipH="1">
            <a:off x="1861266" y="450574"/>
            <a:ext cx="559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LE </a:t>
            </a:r>
            <a:r>
              <a:rPr lang="it-IT" sz="2800" b="1" dirty="0">
                <a:solidFill>
                  <a:srgbClr val="FF0000"/>
                </a:solidFill>
              </a:rPr>
              <a:t>6</a:t>
            </a:r>
            <a:r>
              <a:rPr lang="it-IT" sz="2800" b="1" dirty="0"/>
              <a:t> S DELLA QUALITA’ ALIMENTARE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55A604-1D75-4B1C-B46B-3851BC3205AE}"/>
              </a:ext>
            </a:extLst>
          </p:cNvPr>
          <p:cNvSpPr txBox="1"/>
          <p:nvPr/>
        </p:nvSpPr>
        <p:spPr>
          <a:xfrm flipH="1">
            <a:off x="509544" y="1351721"/>
            <a:ext cx="830315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ICUREZZA (SAFETY)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ALUTE (SECURITY)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APORE E ALTRE QUALITA’ ORGANOLETTICHE 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CADENZA ED ALTRI DATI MERCEOLOGICI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TORIA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8433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Haettenschweiler" pitchFamily="34" charset="0"/>
                <a:cs typeface="Arial" charset="0"/>
              </a:defRPr>
            </a:lvl9pPr>
          </a:lstStyle>
          <a:p>
            <a:r>
              <a:rPr lang="it-IT" sz="2800" b="1" dirty="0">
                <a:solidFill>
                  <a:schemeClr val="tx1"/>
                </a:solidFill>
                <a:latin typeface="+mn-lt"/>
              </a:rPr>
              <a:t>I prodotti di nicchia a marchio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82879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Alcuni prodotti definiti di alta qualità vengono riconosciuti da parte di organismi terzi (certificazione).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Tali certificazioni attestano che uno specifico prodotto è conforme ad una predeterminata disciplina di produzione e a determinati standard qualitativi.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Lo scopo di tali certificazioni è: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it-IT" sz="2400" dirty="0">
                <a:solidFill>
                  <a:schemeClr val="tx1"/>
                </a:solidFill>
              </a:rPr>
              <a:t>tutelare maggiormente dal punto di vista della sicurezza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it-IT" sz="2400" dirty="0">
                <a:solidFill>
                  <a:schemeClr val="tx1"/>
                </a:solidFill>
              </a:rPr>
              <a:t>garantire al consumatore che l'alimento che sta acquistando è stato prodotto secondo standard </a:t>
            </a:r>
            <a:r>
              <a:rPr lang="it-IT" sz="2400" dirty="0" err="1">
                <a:solidFill>
                  <a:schemeClr val="tx1"/>
                </a:solidFill>
              </a:rPr>
              <a:t>qualititativi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69875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Prodotti alimentari di qualità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36509" y="5846112"/>
            <a:ext cx="6481763" cy="7493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DOP= Denominazione di origine protetta</a:t>
            </a:r>
          </a:p>
        </p:txBody>
      </p:sp>
      <p:pic>
        <p:nvPicPr>
          <p:cNvPr id="4" name="Picture 5" descr="Denominazione d'Origine Protetta (DOP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5535885"/>
            <a:ext cx="1133475" cy="1133475"/>
          </a:xfrm>
          <a:prstGeom prst="rect">
            <a:avLst/>
          </a:prstGeom>
          <a:noFill/>
        </p:spPr>
      </p:pic>
      <p:pic>
        <p:nvPicPr>
          <p:cNvPr id="5" name="Picture 7" descr="Indicazione Geografica Protetta (IGP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094163"/>
            <a:ext cx="1133475" cy="1133475"/>
          </a:xfrm>
          <a:prstGeom prst="rect">
            <a:avLst/>
          </a:prstGeom>
          <a:noFill/>
        </p:spPr>
      </p:pic>
      <p:pic>
        <p:nvPicPr>
          <p:cNvPr id="6" name="Picture 9" descr="Specialità Tradizionale Garantita (STG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2871589"/>
            <a:ext cx="1133475" cy="1133475"/>
          </a:xfrm>
          <a:prstGeom prst="rect">
            <a:avLst/>
          </a:prstGeom>
          <a:noFill/>
        </p:spPr>
      </p:pic>
      <p:sp>
        <p:nvSpPr>
          <p:cNvPr id="9" name="Rectangle 1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2229300" y="2388024"/>
            <a:ext cx="3805266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it-IT" dirty="0" err="1">
                <a:latin typeface="+mn-lt"/>
              </a:rPr>
              <a:t>REG</a:t>
            </a:r>
            <a:r>
              <a:rPr lang="it-IT" dirty="0">
                <a:latin typeface="+mn-lt"/>
              </a:rPr>
              <a:t>. 510/2006 del 20 marzo 2006</a:t>
            </a:r>
          </a:p>
        </p:txBody>
      </p:sp>
      <p:sp>
        <p:nvSpPr>
          <p:cNvPr id="10" name="Rectangle 16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2229301" y="2135160"/>
            <a:ext cx="3805265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it-IT" dirty="0" err="1">
                <a:latin typeface="+mn-lt"/>
              </a:rPr>
              <a:t>REG</a:t>
            </a:r>
            <a:r>
              <a:rPr lang="it-IT" dirty="0">
                <a:latin typeface="+mn-lt"/>
              </a:rPr>
              <a:t>. 509/2006 del 20 marzo 2006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924300" y="5670550"/>
            <a:ext cx="719138" cy="503238"/>
          </a:xfrm>
          <a:prstGeom prst="rightArrow">
            <a:avLst>
              <a:gd name="adj1" fmla="val 50000"/>
              <a:gd name="adj2" fmla="val 35726"/>
            </a:avLst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642910" y="882653"/>
            <a:ext cx="8105802" cy="1313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 typeface="Webdings" pitchFamily="18" charset="2"/>
              <a:buNone/>
            </a:pPr>
            <a:r>
              <a:rPr lang="it-IT" sz="2400" b="0" dirty="0">
                <a:latin typeface="+mn-lt"/>
              </a:rPr>
              <a:t>A riconoscimento delle culture e tradizioni locali, la Comunità Europea prevede oggi tre livelli di tutela dei prodotti tipici: DOP, IGP e STG</a:t>
            </a:r>
            <a:endParaRPr lang="it-IT" sz="2400" dirty="0">
              <a:latin typeface="+mn-lt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AB7DCBD-E259-4189-A26E-5BA550901929}"/>
              </a:ext>
            </a:extLst>
          </p:cNvPr>
          <p:cNvSpPr txBox="1">
            <a:spLocks noChangeArrowheads="1"/>
          </p:cNvSpPr>
          <p:nvPr/>
        </p:nvSpPr>
        <p:spPr>
          <a:xfrm>
            <a:off x="2240741" y="4373345"/>
            <a:ext cx="6481763" cy="7493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it-IT" sz="2600" kern="0" dirty="0"/>
              <a:t>IGP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= Indicazione geografica </a:t>
            </a:r>
            <a:r>
              <a:rPr lang="it-IT" sz="2600" kern="0" dirty="0"/>
              <a:t>protetta</a:t>
            </a:r>
            <a:endParaRPr kumimoji="0" lang="it-IT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5D79495-46CD-4F8F-8261-9A022A388496}"/>
              </a:ext>
            </a:extLst>
          </p:cNvPr>
          <p:cNvSpPr txBox="1">
            <a:spLocks noChangeArrowheads="1"/>
          </p:cNvSpPr>
          <p:nvPr/>
        </p:nvSpPr>
        <p:spPr>
          <a:xfrm>
            <a:off x="2266949" y="3255764"/>
            <a:ext cx="6481763" cy="7493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it-IT" sz="2600" kern="0" dirty="0"/>
              <a:t>STG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= Specialità tradizionale garantita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SPECIALITÀ TRADIZIONALI GARANTITE (STG)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05450"/>
            <a:ext cx="8291512" cy="50688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denominazione STG è destinata a prodotti che siano caratterizzati da composizioni o metodi di produzione tradizionali, ma che non debbano necessariamente essere prodotti in una specifica area geografica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TRADIZIONALITÀ: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utilizzo di materie prime tradizionali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composizione tradizionale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metodo di produzione e/o di trasformazione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SPECIFICITÀ: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caratteristiche fisiche,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caratteristiche chimiche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caratteristiche microbiologiche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caratteristiche organolettiche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metodo di produzione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None/>
              <a:tabLst/>
              <a:defRPr/>
            </a:pP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202D07-9112-4BC0-ACFC-EB94638E35A3}"/>
              </a:ext>
            </a:extLst>
          </p:cNvPr>
          <p:cNvSpPr txBox="1"/>
          <p:nvPr/>
        </p:nvSpPr>
        <p:spPr>
          <a:xfrm>
            <a:off x="3563888" y="116632"/>
            <a:ext cx="17917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/>
              <a:t>ESEMPI STG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184272-4B07-411E-98AB-F2ECD590DF61}"/>
              </a:ext>
            </a:extLst>
          </p:cNvPr>
          <p:cNvSpPr txBox="1"/>
          <p:nvPr/>
        </p:nvSpPr>
        <p:spPr>
          <a:xfrm>
            <a:off x="827584" y="764704"/>
            <a:ext cx="6605654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Italia: Mozzarella; Pizza napoletana</a:t>
            </a:r>
          </a:p>
          <a:p>
            <a:endParaRPr lang="it-IT" sz="2400" dirty="0"/>
          </a:p>
          <a:p>
            <a:r>
              <a:rPr lang="it-IT" sz="2400" dirty="0"/>
              <a:t>Austria: </a:t>
            </a:r>
            <a:r>
              <a:rPr lang="it-IT" sz="2400" dirty="0" err="1"/>
              <a:t>Heumlich</a:t>
            </a:r>
            <a:r>
              <a:rPr lang="it-IT" sz="2400" dirty="0"/>
              <a:t> (latte da fieno)</a:t>
            </a:r>
          </a:p>
          <a:p>
            <a:endParaRPr lang="it-IT" sz="2400" dirty="0"/>
          </a:p>
          <a:p>
            <a:r>
              <a:rPr lang="it-IT" sz="2400" dirty="0"/>
              <a:t>Belgio: Vari tipi di birra</a:t>
            </a:r>
          </a:p>
          <a:p>
            <a:endParaRPr lang="it-IT" sz="2400" dirty="0"/>
          </a:p>
          <a:p>
            <a:r>
              <a:rPr lang="it-IT" sz="2400" dirty="0"/>
              <a:t>Finlandia: </a:t>
            </a:r>
            <a:r>
              <a:rPr lang="it-IT" sz="2400" dirty="0" err="1"/>
              <a:t>Kalakukko</a:t>
            </a:r>
            <a:r>
              <a:rPr lang="it-IT" sz="2400" dirty="0"/>
              <a:t> (pasticcio di pesce e carne)</a:t>
            </a:r>
          </a:p>
          <a:p>
            <a:endParaRPr lang="it-IT" sz="2400" dirty="0"/>
          </a:p>
          <a:p>
            <a:r>
              <a:rPr lang="it-IT" sz="2400" dirty="0"/>
              <a:t>Francia: </a:t>
            </a:r>
            <a:r>
              <a:rPr lang="it-IT" sz="2400" dirty="0" err="1"/>
              <a:t>Moules</a:t>
            </a:r>
            <a:r>
              <a:rPr lang="it-IT" sz="2400" dirty="0"/>
              <a:t> de </a:t>
            </a:r>
            <a:r>
              <a:rPr lang="it-IT" sz="2400" dirty="0" err="1"/>
              <a:t>bouchot</a:t>
            </a:r>
            <a:r>
              <a:rPr lang="it-IT" sz="2400" dirty="0"/>
              <a:t> (cozze allevate su pali)</a:t>
            </a:r>
          </a:p>
          <a:p>
            <a:endParaRPr lang="it-IT" sz="2400" dirty="0"/>
          </a:p>
          <a:p>
            <a:r>
              <a:rPr lang="it-IT" sz="2400" dirty="0"/>
              <a:t>Regno Unito: </a:t>
            </a:r>
            <a:r>
              <a:rPr lang="it-IT" sz="2400" dirty="0" err="1"/>
              <a:t>Filling</a:t>
            </a:r>
            <a:r>
              <a:rPr lang="it-IT" sz="2400" dirty="0"/>
              <a:t> tradizionale per la torta di mele</a:t>
            </a:r>
          </a:p>
          <a:p>
            <a:endParaRPr lang="it-IT" sz="2400" dirty="0"/>
          </a:p>
          <a:p>
            <a:r>
              <a:rPr lang="it-IT" sz="2400" dirty="0"/>
              <a:t>Rep. Ceca: Prosciutto di Praga</a:t>
            </a:r>
          </a:p>
          <a:p>
            <a:endParaRPr lang="it-IT" sz="2400" dirty="0"/>
          </a:p>
          <a:p>
            <a:r>
              <a:rPr lang="it-IT" sz="2400" dirty="0"/>
              <a:t>Spagna: </a:t>
            </a:r>
            <a:r>
              <a:rPr lang="it-IT" sz="2400" dirty="0" err="1"/>
              <a:t>Jamon</a:t>
            </a:r>
            <a:r>
              <a:rPr lang="it-IT" sz="2400" dirty="0"/>
              <a:t> Serrano</a:t>
            </a:r>
          </a:p>
          <a:p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753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italy_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7075" y="0"/>
            <a:ext cx="2066925" cy="2428875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4175" y="274638"/>
            <a:ext cx="6635750" cy="17859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Denominazione origine protetta</a:t>
            </a:r>
            <a:b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n-lt"/>
                <a:ea typeface="+mj-ea"/>
                <a:cs typeface="+mj-cs"/>
              </a:rPr>
              <a:t>e indicazione geografica garantita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950" y="2924175"/>
            <a:ext cx="8229600" cy="5762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DOP e IGP sono marchi di origine</a:t>
            </a:r>
          </a:p>
        </p:txBody>
      </p:sp>
      <p:graphicFrame>
        <p:nvGraphicFramePr>
          <p:cNvPr id="5" name="Group 40"/>
          <p:cNvGraphicFramePr>
            <a:graphicFrameLocks noGrp="1"/>
          </p:cNvGraphicFramePr>
          <p:nvPr/>
        </p:nvGraphicFramePr>
        <p:xfrm>
          <a:off x="1524000" y="3860800"/>
          <a:ext cx="6096000" cy="25066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ITALIA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153 (22%)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FRANCIA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148 (21%)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EUROPA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12500" t="15042" r="13971" b="6520"/>
          <a:stretch>
            <a:fillRect/>
          </a:stretch>
        </p:blipFill>
        <p:spPr bwMode="auto">
          <a:xfrm>
            <a:off x="714348" y="714356"/>
            <a:ext cx="7786710" cy="5191599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93961" y="6077129"/>
            <a:ext cx="4604184" cy="371513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it-IT" dirty="0">
                <a:solidFill>
                  <a:srgbClr val="FFC000"/>
                </a:solidFill>
                <a:latin typeface="+mn-lt"/>
              </a:rPr>
              <a:t>http://</a:t>
            </a:r>
            <a:r>
              <a:rPr lang="it-IT" dirty="0">
                <a:solidFill>
                  <a:srgbClr val="FFC000"/>
                </a:solidFill>
                <a:latin typeface="+mn-lt"/>
                <a:hlinkClick r:id="rId3"/>
              </a:rPr>
              <a:t>www.itinerarinelgusto.it</a:t>
            </a:r>
            <a:r>
              <a:rPr lang="it-IT" dirty="0">
                <a:solidFill>
                  <a:srgbClr val="FFC000"/>
                </a:solidFill>
                <a:latin typeface="+mn-lt"/>
              </a:rPr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3535</TotalTime>
  <Words>880</Words>
  <Application>Microsoft Office PowerPoint</Application>
  <PresentationFormat>Presentazione su schermo (4:3)</PresentationFormat>
  <Paragraphs>198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Webdings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Letizia Hribal</dc:creator>
  <cp:lastModifiedBy>Marta Letizia Hribal</cp:lastModifiedBy>
  <cp:revision>89</cp:revision>
  <dcterms:created xsi:type="dcterms:W3CDTF">2019-06-13T13:55:36Z</dcterms:created>
  <dcterms:modified xsi:type="dcterms:W3CDTF">2020-04-21T08:42:59Z</dcterms:modified>
</cp:coreProperties>
</file>