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545" r:id="rId3"/>
    <p:sldId id="403" r:id="rId4"/>
    <p:sldId id="491" r:id="rId5"/>
    <p:sldId id="494" r:id="rId6"/>
    <p:sldId id="495" r:id="rId7"/>
    <p:sldId id="496" r:id="rId8"/>
    <p:sldId id="492" r:id="rId9"/>
    <p:sldId id="546" r:id="rId10"/>
    <p:sldId id="499" r:id="rId11"/>
    <p:sldId id="500" r:id="rId12"/>
    <p:sldId id="501" r:id="rId13"/>
    <p:sldId id="507" r:id="rId14"/>
    <p:sldId id="521" r:id="rId15"/>
    <p:sldId id="290" r:id="rId16"/>
    <p:sldId id="295" r:id="rId17"/>
    <p:sldId id="289" r:id="rId18"/>
    <p:sldId id="525" r:id="rId19"/>
    <p:sldId id="526" r:id="rId20"/>
    <p:sldId id="522" r:id="rId21"/>
    <p:sldId id="523" r:id="rId22"/>
    <p:sldId id="508" r:id="rId23"/>
    <p:sldId id="527" r:id="rId24"/>
    <p:sldId id="528" r:id="rId25"/>
    <p:sldId id="524" r:id="rId26"/>
    <p:sldId id="529" r:id="rId27"/>
    <p:sldId id="530" r:id="rId28"/>
    <p:sldId id="53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BE0BF-6297-46E6-800F-DA07B513FF9F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28752-828A-4F41-965E-FFF5600002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48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04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42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01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79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64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57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52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59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70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65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8D3E-8752-4473-BBB0-D127EAD734C0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09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0825" y="2997200"/>
            <a:ext cx="8642350" cy="8636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it-IT" sz="3200" b="1" dirty="0">
                <a:latin typeface="+mj-lt"/>
                <a:ea typeface="+mj-ea"/>
                <a:cs typeface="+mj-cs"/>
              </a:rPr>
              <a:t>QUALITA’ DELL’ALIMENTAZIONE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213225" y="5589588"/>
            <a:ext cx="5472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latin typeface="Comic Sans MS" panose="030F0702030302020204" pitchFamily="66" charset="0"/>
              </a:rPr>
              <a:t>Prof.ssa Marta Letizia </a:t>
            </a:r>
            <a:r>
              <a:rPr lang="it-IT" altLang="it-IT" sz="2400" b="1" dirty="0" err="1">
                <a:latin typeface="Comic Sans MS" panose="030F0702030302020204" pitchFamily="66" charset="0"/>
              </a:rPr>
              <a:t>Hribal</a:t>
            </a:r>
            <a:endParaRPr lang="it-IT" altLang="it-IT" sz="24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omic Sans MS" panose="030F0702030302020204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28276" y="173119"/>
            <a:ext cx="9021451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 rIns="3600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b="1" u="sng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</a:rPr>
              <a:t>A.A. 2019/20</a:t>
            </a:r>
          </a:p>
        </p:txBody>
      </p:sp>
    </p:spTree>
    <p:extLst>
      <p:ext uri="{BB962C8B-B14F-4D97-AF65-F5344CB8AC3E}">
        <p14:creationId xmlns:p14="http://schemas.microsoft.com/office/powerpoint/2010/main" val="127476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578FD37-1640-4200-8F4D-3C553E25E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17"/>
          <a:stretch/>
        </p:blipFill>
        <p:spPr>
          <a:xfrm>
            <a:off x="1666875" y="1881809"/>
            <a:ext cx="5810250" cy="377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00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0F164DC-3663-47B0-B421-6EDC16168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742123"/>
            <a:ext cx="7235677" cy="53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3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E15F32F-D883-4300-81B6-A3762F932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1323975"/>
            <a:ext cx="58388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7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434A3CA-DFDD-4EBB-BADC-A64C63D18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813"/>
            <a:ext cx="9144000" cy="49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27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52B79C-176A-4D97-A574-3BA2619785B2}"/>
              </a:ext>
            </a:extLst>
          </p:cNvPr>
          <p:cNvSpPr txBox="1"/>
          <p:nvPr/>
        </p:nvSpPr>
        <p:spPr>
          <a:xfrm>
            <a:off x="2329069" y="2905780"/>
            <a:ext cx="448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IL CASO DELL’OLIO DI PALMA</a:t>
            </a:r>
          </a:p>
        </p:txBody>
      </p:sp>
    </p:spTree>
    <p:extLst>
      <p:ext uri="{BB962C8B-B14F-4D97-AF65-F5344CB8AC3E}">
        <p14:creationId xmlns:p14="http://schemas.microsoft.com/office/powerpoint/2010/main" val="110561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997047"/>
            <a:ext cx="5813146" cy="363151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5423" y="4817096"/>
            <a:ext cx="8537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L’olio di palma è ottenuto dalla polpa (mesocarpo) del </a:t>
            </a:r>
            <a:r>
              <a:rPr lang="it-IT" sz="2400" dirty="0" err="1"/>
              <a:t>dendè</a:t>
            </a:r>
            <a:r>
              <a:rPr lang="it-IT" sz="2400" dirty="0"/>
              <a:t>, frutto della palma da olio  </a:t>
            </a:r>
          </a:p>
          <a:p>
            <a:endParaRPr lang="it-IT" sz="2400" dirty="0"/>
          </a:p>
          <a:p>
            <a:r>
              <a:rPr lang="it-IT" sz="2400" dirty="0"/>
              <a:t>Dai semi della medesima pianta si ricava invece l’olio di </a:t>
            </a:r>
            <a:r>
              <a:rPr lang="it-IT" sz="2400" dirty="0" err="1"/>
              <a:t>palmistro</a:t>
            </a:r>
            <a:r>
              <a:rPr lang="it-IT" sz="2400" dirty="0"/>
              <a:t>, chiamato in inglese «</a:t>
            </a:r>
            <a:r>
              <a:rPr lang="it-IT" sz="2400" dirty="0" err="1"/>
              <a:t>palm</a:t>
            </a:r>
            <a:r>
              <a:rPr lang="it-IT" sz="2400" dirty="0"/>
              <a:t> kernel </a:t>
            </a:r>
            <a:r>
              <a:rPr lang="it-IT" sz="2400" dirty="0" err="1"/>
              <a:t>oil</a:t>
            </a:r>
            <a:r>
              <a:rPr lang="it-IT" sz="2400" dirty="0"/>
              <a:t> (PKO)»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42819" y="358218"/>
            <a:ext cx="247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OLIO DI PALMA</a:t>
            </a:r>
          </a:p>
        </p:txBody>
      </p:sp>
    </p:spTree>
    <p:extLst>
      <p:ext uri="{BB962C8B-B14F-4D97-AF65-F5344CB8AC3E}">
        <p14:creationId xmlns:p14="http://schemas.microsoft.com/office/powerpoint/2010/main" val="3520415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126" y="148718"/>
            <a:ext cx="6524625" cy="45243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5423" y="4817096"/>
            <a:ext cx="8537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L’olio di cocco è invece ottenuto dall’endocarpo (seme) del frutto della palma da cocco </a:t>
            </a:r>
          </a:p>
        </p:txBody>
      </p:sp>
    </p:spTree>
    <p:extLst>
      <p:ext uri="{BB962C8B-B14F-4D97-AF65-F5344CB8AC3E}">
        <p14:creationId xmlns:p14="http://schemas.microsoft.com/office/powerpoint/2010/main" val="19701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2"/>
          <a:stretch/>
        </p:blipFill>
        <p:spPr>
          <a:xfrm>
            <a:off x="20" y="952117"/>
            <a:ext cx="9143980" cy="4864221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>
            <a:off x="3770722" y="1263192"/>
            <a:ext cx="377072" cy="9898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553905" y="5816338"/>
            <a:ext cx="5750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L’olio di </a:t>
            </a:r>
            <a:r>
              <a:rPr lang="it-IT" dirty="0" err="1"/>
              <a:t>palmistro</a:t>
            </a:r>
            <a:r>
              <a:rPr lang="it-IT" dirty="0"/>
              <a:t> e l’olio di cocco contengono invece un’elevata percentuale di acido laurico  (12 atomi C vs i 16 atomi di C dell’acido palmitico)</a:t>
            </a:r>
          </a:p>
        </p:txBody>
      </p:sp>
    </p:spTree>
    <p:extLst>
      <p:ext uri="{BB962C8B-B14F-4D97-AF65-F5344CB8AC3E}">
        <p14:creationId xmlns:p14="http://schemas.microsoft.com/office/powerpoint/2010/main" val="256823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4143701-E165-45BE-9250-EA8D3346E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66" b="27447"/>
          <a:stretch/>
        </p:blipFill>
        <p:spPr>
          <a:xfrm>
            <a:off x="1324153" y="1560443"/>
            <a:ext cx="5952533" cy="18685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41F88AE-42CD-4C4B-8C5F-893481082913}"/>
              </a:ext>
            </a:extLst>
          </p:cNvPr>
          <p:cNvSpPr txBox="1"/>
          <p:nvPr/>
        </p:nvSpPr>
        <p:spPr>
          <a:xfrm flipH="1">
            <a:off x="3570797" y="477078"/>
            <a:ext cx="243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PERCHE’ SI UTILIZZA ?</a:t>
            </a:r>
          </a:p>
        </p:txBody>
      </p:sp>
    </p:spTree>
    <p:extLst>
      <p:ext uri="{BB962C8B-B14F-4D97-AF65-F5344CB8AC3E}">
        <p14:creationId xmlns:p14="http://schemas.microsoft.com/office/powerpoint/2010/main" val="2565369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A7613C3-9904-436C-9622-1025E43C5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990600"/>
            <a:ext cx="53244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7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dirty="0"/>
              <a:t>Prof.ssa Marta Letizia Hribal</a:t>
            </a:r>
          </a:p>
          <a:p>
            <a:pPr>
              <a:buFontTx/>
              <a:buNone/>
            </a:pPr>
            <a:endParaRPr lang="it-IT" altLang="it-IT" dirty="0"/>
          </a:p>
          <a:p>
            <a:pPr>
              <a:buFontTx/>
              <a:buNone/>
            </a:pPr>
            <a:r>
              <a:rPr lang="it-IT" altLang="it-IT" dirty="0"/>
              <a:t>Edificio delle Bioscienze, VIII livello </a:t>
            </a:r>
          </a:p>
          <a:p>
            <a:pPr>
              <a:buFontTx/>
              <a:buNone/>
            </a:pPr>
            <a:endParaRPr lang="it-IT" altLang="it-IT" dirty="0"/>
          </a:p>
          <a:p>
            <a:pPr>
              <a:buFontTx/>
              <a:buNone/>
            </a:pPr>
            <a:r>
              <a:rPr lang="it-IT" altLang="it-IT" dirty="0"/>
              <a:t>E-mail hribal@unicz.it</a:t>
            </a:r>
          </a:p>
        </p:txBody>
      </p:sp>
    </p:spTree>
    <p:extLst>
      <p:ext uri="{BB962C8B-B14F-4D97-AF65-F5344CB8AC3E}">
        <p14:creationId xmlns:p14="http://schemas.microsoft.com/office/powerpoint/2010/main" val="359619200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52B79C-176A-4D97-A574-3BA2619785B2}"/>
              </a:ext>
            </a:extLst>
          </p:cNvPr>
          <p:cNvSpPr txBox="1"/>
          <p:nvPr/>
        </p:nvSpPr>
        <p:spPr>
          <a:xfrm>
            <a:off x="3120887" y="556591"/>
            <a:ext cx="290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E’ SOSTENIBILE?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7E75AF-61FF-4948-8431-ED53AB5C6157}"/>
              </a:ext>
            </a:extLst>
          </p:cNvPr>
          <p:cNvSpPr txBox="1"/>
          <p:nvPr/>
        </p:nvSpPr>
        <p:spPr>
          <a:xfrm flipH="1">
            <a:off x="466807" y="1789044"/>
            <a:ext cx="82103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E’ l’olio vegetale più prodotto ed utilizzato al mondo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Rappresenta circa 1/3 del totale di oli vegetali prodotti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Malesia e Indonesia da solo sono responsabili del 86% della produzione mondiale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 La produzione di olio di palma rappresenta rispettivamente il 10 e il 5% delle esportazioni di Malesia e Indonesia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721.000 persone in Malesia e 4.000.000 in Indonesia lavorano nella produzione dell’olio di palma e 11.000.000 di persone dipendono indirettamente da tale industria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Da un punto di vista economico i due principali problemi sono rappresentati da: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Espropriazione terreni (spesso certificazione di proprietà non chiara)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Sfruttamento e lavoro nero</a:t>
            </a:r>
          </a:p>
        </p:txBody>
      </p:sp>
    </p:spTree>
    <p:extLst>
      <p:ext uri="{BB962C8B-B14F-4D97-AF65-F5344CB8AC3E}">
        <p14:creationId xmlns:p14="http://schemas.microsoft.com/office/powerpoint/2010/main" val="65750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E7561D2-0B62-4DD7-BC33-41E503811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64"/>
          <a:stretch/>
        </p:blipFill>
        <p:spPr>
          <a:xfrm>
            <a:off x="1541807" y="1855304"/>
            <a:ext cx="6060385" cy="465248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BE4E89-A366-4C45-B3DB-E4D047E460DE}"/>
              </a:ext>
            </a:extLst>
          </p:cNvPr>
          <p:cNvSpPr txBox="1"/>
          <p:nvPr/>
        </p:nvSpPr>
        <p:spPr>
          <a:xfrm flipH="1">
            <a:off x="708328" y="662609"/>
            <a:ext cx="430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Ha resa molto maggiore di altri oli vegetali</a:t>
            </a:r>
          </a:p>
        </p:txBody>
      </p:sp>
    </p:spTree>
    <p:extLst>
      <p:ext uri="{BB962C8B-B14F-4D97-AF65-F5344CB8AC3E}">
        <p14:creationId xmlns:p14="http://schemas.microsoft.com/office/powerpoint/2010/main" val="1495319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9D82A58-8394-4FC9-B443-234001D06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833643"/>
            <a:ext cx="4781550" cy="54292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2FC622-AAB2-4BB5-80D3-04CD41AB3848}"/>
              </a:ext>
            </a:extLst>
          </p:cNvPr>
          <p:cNvSpPr txBox="1"/>
          <p:nvPr/>
        </p:nvSpPr>
        <p:spPr>
          <a:xfrm flipH="1">
            <a:off x="920360" y="397565"/>
            <a:ext cx="725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AREE DA UTILIZZARE PER OTTENERE UNA PRODUZIONE EQUIVALENTE</a:t>
            </a:r>
          </a:p>
        </p:txBody>
      </p:sp>
    </p:spTree>
    <p:extLst>
      <p:ext uri="{BB962C8B-B14F-4D97-AF65-F5344CB8AC3E}">
        <p14:creationId xmlns:p14="http://schemas.microsoft.com/office/powerpoint/2010/main" val="1802542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7A0497-D7A7-47B4-8EFF-4A16E5CBAB9C}"/>
              </a:ext>
            </a:extLst>
          </p:cNvPr>
          <p:cNvSpPr txBox="1"/>
          <p:nvPr/>
        </p:nvSpPr>
        <p:spPr>
          <a:xfrm>
            <a:off x="3326296" y="742121"/>
            <a:ext cx="31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CONFRONTO CON OLIO DI SOIA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8554F3-FF2E-411B-818F-F9759E4AB61C}"/>
              </a:ext>
            </a:extLst>
          </p:cNvPr>
          <p:cNvSpPr txBox="1"/>
          <p:nvPr/>
        </p:nvSpPr>
        <p:spPr>
          <a:xfrm>
            <a:off x="901148" y="2001078"/>
            <a:ext cx="3816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1/10 del terreno</a:t>
            </a:r>
          </a:p>
          <a:p>
            <a:r>
              <a:rPr lang="it-IT" dirty="0"/>
              <a:t>1/7 del fertilizzante</a:t>
            </a:r>
          </a:p>
          <a:p>
            <a:r>
              <a:rPr lang="it-IT" dirty="0"/>
              <a:t>1/14 del pesticida</a:t>
            </a:r>
          </a:p>
          <a:p>
            <a:r>
              <a:rPr lang="it-IT" dirty="0"/>
              <a:t>1/6 del consumo energetico</a:t>
            </a:r>
          </a:p>
        </p:txBody>
      </p:sp>
    </p:spTree>
    <p:extLst>
      <p:ext uri="{BB962C8B-B14F-4D97-AF65-F5344CB8AC3E}">
        <p14:creationId xmlns:p14="http://schemas.microsoft.com/office/powerpoint/2010/main" val="1329669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52B79C-176A-4D97-A574-3BA2619785B2}"/>
              </a:ext>
            </a:extLst>
          </p:cNvPr>
          <p:cNvSpPr txBox="1"/>
          <p:nvPr/>
        </p:nvSpPr>
        <p:spPr>
          <a:xfrm>
            <a:off x="3120887" y="556591"/>
            <a:ext cx="290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E’ SOSTENIBILE?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7E75AF-61FF-4948-8431-ED53AB5C6157}"/>
              </a:ext>
            </a:extLst>
          </p:cNvPr>
          <p:cNvSpPr txBox="1"/>
          <p:nvPr/>
        </p:nvSpPr>
        <p:spPr>
          <a:xfrm flipH="1">
            <a:off x="466807" y="1789044"/>
            <a:ext cx="8210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Da un punto di vista ambientale i due principali problemi sono rappresentati da: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Deforestazione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Riduzione della diversità ambientale</a:t>
            </a:r>
          </a:p>
        </p:txBody>
      </p:sp>
    </p:spTree>
    <p:extLst>
      <p:ext uri="{BB962C8B-B14F-4D97-AF65-F5344CB8AC3E}">
        <p14:creationId xmlns:p14="http://schemas.microsoft.com/office/powerpoint/2010/main" val="1531156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1D47565-5F2B-4385-A5EE-3DD5E9000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08"/>
          <a:stretch/>
        </p:blipFill>
        <p:spPr>
          <a:xfrm>
            <a:off x="1595733" y="1866484"/>
            <a:ext cx="5952533" cy="89224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B52AB29-BD3B-45A4-AB96-BF85EFECC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138"/>
          <a:stretch/>
        </p:blipFill>
        <p:spPr>
          <a:xfrm>
            <a:off x="1589196" y="3061252"/>
            <a:ext cx="5952533" cy="117716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093CE1-6E2D-4E2D-A482-656C2EF82841}"/>
              </a:ext>
            </a:extLst>
          </p:cNvPr>
          <p:cNvSpPr txBox="1"/>
          <p:nvPr/>
        </p:nvSpPr>
        <p:spPr>
          <a:xfrm>
            <a:off x="3120887" y="556591"/>
            <a:ext cx="290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E’ SOSTENIBILE?</a:t>
            </a:r>
          </a:p>
        </p:txBody>
      </p:sp>
    </p:spTree>
    <p:extLst>
      <p:ext uri="{BB962C8B-B14F-4D97-AF65-F5344CB8AC3E}">
        <p14:creationId xmlns:p14="http://schemas.microsoft.com/office/powerpoint/2010/main" val="4220750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8E85FA9-766F-42EE-89C2-EEB54CF67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4" y="328273"/>
            <a:ext cx="7050156" cy="61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3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FAAA18E-63B1-4001-AA13-83A40B14A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91" y="483511"/>
            <a:ext cx="6493566" cy="61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5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4FBA44F-937A-4529-B87D-DB07F6CEA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414" y="386975"/>
            <a:ext cx="6095172" cy="60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3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9C0350-F45E-4568-AF03-8695D4B68D72}"/>
              </a:ext>
            </a:extLst>
          </p:cNvPr>
          <p:cNvSpPr txBox="1"/>
          <p:nvPr/>
        </p:nvSpPr>
        <p:spPr>
          <a:xfrm flipH="1">
            <a:off x="1861266" y="450574"/>
            <a:ext cx="559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LE </a:t>
            </a:r>
            <a:r>
              <a:rPr lang="it-IT" sz="2800" b="1" dirty="0">
                <a:solidFill>
                  <a:srgbClr val="FF0000"/>
                </a:solidFill>
              </a:rPr>
              <a:t>6</a:t>
            </a:r>
            <a:r>
              <a:rPr lang="it-IT" sz="2800" b="1" dirty="0"/>
              <a:t> S DELLA QUALITA’ ALIMENTARE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55A604-1D75-4B1C-B46B-3851BC3205AE}"/>
              </a:ext>
            </a:extLst>
          </p:cNvPr>
          <p:cNvSpPr txBox="1"/>
          <p:nvPr/>
        </p:nvSpPr>
        <p:spPr>
          <a:xfrm flipH="1">
            <a:off x="509544" y="1351721"/>
            <a:ext cx="830315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ICUREZZA (SAFETY)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ALUTE (SECURITY)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APORE E ALTRE QUALITA’ ORGANOLETTICHE 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CADENZA ED ALTRI DATI MERCEOLOGICI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TORIA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OSTENIBILITA’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3076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D6CF0A-DC75-4FF0-95A7-71E6CE0E7A2D}"/>
              </a:ext>
            </a:extLst>
          </p:cNvPr>
          <p:cNvSpPr txBox="1"/>
          <p:nvPr/>
        </p:nvSpPr>
        <p:spPr>
          <a:xfrm>
            <a:off x="457199" y="42406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Commissione ONU per l’ambiente e lo sviluppo nel 1997 ha definito la sostenibilità ambientale come quello sviluppo che consente alla generazione presente di soddisfare i propri bisogni, senza compromettere la possibilità delle generazioni future di fare altrettanto.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C1EB0BE-4FA5-4D05-8F2F-D10615F44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2092601"/>
            <a:ext cx="75914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4CE24AB-8A25-422D-83AE-F7F3DBE1D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625"/>
            <a:ext cx="9144000" cy="49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6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57F4427-C011-4DF6-99EF-246C2A16E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133475"/>
            <a:ext cx="8629650" cy="45910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E9756C2-0575-4714-AD1E-AFE137C6C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5" y="248892"/>
            <a:ext cx="4133850" cy="10858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443407-90A8-48F0-B3B3-DC22EDF5E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983" y="5724525"/>
            <a:ext cx="6638925" cy="9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8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5BAD5E4-99DA-4752-9400-6A5D60A94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98989"/>
            <a:ext cx="3962400" cy="10001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36D9BA0-C430-426E-B632-CA6CAFA5D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2" y="5888567"/>
            <a:ext cx="5153647" cy="7704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25240A9-244B-4119-AAF3-86B44B28A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12" y="1052512"/>
            <a:ext cx="71913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2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BC8EA6F-3873-4610-A42A-7B532FB8C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319212"/>
            <a:ext cx="45339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8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3C6B04-9FAF-444B-929F-9633977D1523}"/>
              </a:ext>
            </a:extLst>
          </p:cNvPr>
          <p:cNvSpPr txBox="1"/>
          <p:nvPr/>
        </p:nvSpPr>
        <p:spPr>
          <a:xfrm>
            <a:off x="2937674" y="781878"/>
            <a:ext cx="326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RIDUZIONE DELLA BIODIVERSITA’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BB2953-C4B1-48C7-BA83-63E8BD878B1D}"/>
              </a:ext>
            </a:extLst>
          </p:cNvPr>
          <p:cNvSpPr txBox="1"/>
          <p:nvPr/>
        </p:nvSpPr>
        <p:spPr>
          <a:xfrm flipH="1">
            <a:off x="592703" y="1470991"/>
            <a:ext cx="79585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75% degli alimenti è generato da 12 piante e 5 specie animali</a:t>
            </a:r>
          </a:p>
          <a:p>
            <a:endParaRPr lang="it-IT" dirty="0"/>
          </a:p>
          <a:p>
            <a:r>
              <a:rPr lang="it-IT" dirty="0"/>
              <a:t>Solo 3 specie vegetali (riso, mais, frumento) forniscono il 60% delle proteine vegetali</a:t>
            </a:r>
          </a:p>
          <a:p>
            <a:endParaRPr lang="it-IT" dirty="0"/>
          </a:p>
          <a:p>
            <a:r>
              <a:rPr lang="it-IT" dirty="0"/>
              <a:t>Nell’ultimo secolo si è avuta una riduzione del 75% della diversità delle colture vegetali</a:t>
            </a:r>
          </a:p>
          <a:p>
            <a:endParaRPr lang="it-IT" dirty="0"/>
          </a:p>
          <a:p>
            <a:r>
              <a:rPr lang="it-IT" dirty="0"/>
              <a:t>Si sono perse 120.000 varietà di riso</a:t>
            </a:r>
          </a:p>
          <a:p>
            <a:r>
              <a:rPr lang="it-IT" dirty="0"/>
              <a:t>                           18.000 specie di legumi</a:t>
            </a:r>
          </a:p>
          <a:p>
            <a:r>
              <a:rPr lang="it-IT" dirty="0"/>
              <a:t>			  5.000 varietà di patate</a:t>
            </a:r>
          </a:p>
          <a:p>
            <a:endParaRPr lang="it-IT" dirty="0"/>
          </a:p>
          <a:p>
            <a:r>
              <a:rPr lang="it-IT" dirty="0"/>
              <a:t>Il 30% delle razze di animali domestici è a rischio di estinzione (6 razze/mese)</a:t>
            </a:r>
          </a:p>
          <a:p>
            <a:endParaRPr lang="it-IT" dirty="0"/>
          </a:p>
          <a:p>
            <a:r>
              <a:rPr lang="it-IT" dirty="0"/>
              <a:t>Il 12% della popolazione umana vive quasi esclusivamente di prodotti dei ruminanti</a:t>
            </a:r>
          </a:p>
          <a:p>
            <a:endParaRPr lang="it-IT" dirty="0"/>
          </a:p>
          <a:p>
            <a:r>
              <a:rPr lang="it-IT" dirty="0"/>
              <a:t>Moltissime specie ittiche  sono state decimate dalla pesca intensiva</a:t>
            </a:r>
          </a:p>
          <a:p>
            <a:endParaRPr lang="it-IT" dirty="0"/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885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3511</TotalTime>
  <Words>479</Words>
  <Application>Microsoft Office PowerPoint</Application>
  <PresentationFormat>Presentazione su schermo (4:3)</PresentationFormat>
  <Paragraphs>82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Marta Letizia Hribal</dc:creator>
  <cp:lastModifiedBy>Marta Letizia Hribal</cp:lastModifiedBy>
  <cp:revision>90</cp:revision>
  <dcterms:created xsi:type="dcterms:W3CDTF">2019-06-13T13:55:36Z</dcterms:created>
  <dcterms:modified xsi:type="dcterms:W3CDTF">2020-04-21T13:52:30Z</dcterms:modified>
</cp:coreProperties>
</file>