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7" r:id="rId2"/>
    <p:sldId id="545" r:id="rId3"/>
    <p:sldId id="532" r:id="rId4"/>
    <p:sldId id="533" r:id="rId5"/>
    <p:sldId id="417" r:id="rId6"/>
    <p:sldId id="418" r:id="rId7"/>
    <p:sldId id="419" r:id="rId8"/>
    <p:sldId id="420" r:id="rId9"/>
    <p:sldId id="534" r:id="rId10"/>
    <p:sldId id="535" r:id="rId11"/>
    <p:sldId id="536" r:id="rId12"/>
    <p:sldId id="537" r:id="rId13"/>
    <p:sldId id="538" r:id="rId14"/>
    <p:sldId id="539" r:id="rId15"/>
    <p:sldId id="540" r:id="rId16"/>
    <p:sldId id="541" r:id="rId17"/>
    <p:sldId id="542" r:id="rId18"/>
    <p:sldId id="543" r:id="rId19"/>
    <p:sldId id="544" r:id="rId20"/>
    <p:sldId id="520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5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7BE0BF-6297-46E6-800F-DA07B513FF9F}" type="datetimeFigureOut">
              <a:rPr lang="it-IT" smtClean="0"/>
              <a:t>03/02/2021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928752-828A-4F41-965E-FFF5600002C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2489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D8D3E-8752-4473-BBB0-D127EAD734C0}" type="datetimeFigureOut">
              <a:rPr lang="it-IT" smtClean="0"/>
              <a:t>03/02/2021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BDBAE-51DB-425C-9575-A787B30B33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2049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D8D3E-8752-4473-BBB0-D127EAD734C0}" type="datetimeFigureOut">
              <a:rPr lang="it-IT" smtClean="0"/>
              <a:t>03/02/2021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BDBAE-51DB-425C-9575-A787B30B33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70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D8D3E-8752-4473-BBB0-D127EAD734C0}" type="datetimeFigureOut">
              <a:rPr lang="it-IT" smtClean="0"/>
              <a:t>03/02/2021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BDBAE-51DB-425C-9575-A787B30B33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8428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D8D3E-8752-4473-BBB0-D127EAD734C0}" type="datetimeFigureOut">
              <a:rPr lang="it-IT" smtClean="0"/>
              <a:t>03/02/2021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BDBAE-51DB-425C-9575-A787B30B33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3016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D8D3E-8752-4473-BBB0-D127EAD734C0}" type="datetimeFigureOut">
              <a:rPr lang="it-IT" smtClean="0"/>
              <a:t>03/02/2021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BDBAE-51DB-425C-9575-A787B30B33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8796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D8D3E-8752-4473-BBB0-D127EAD734C0}" type="datetimeFigureOut">
              <a:rPr lang="it-IT" smtClean="0"/>
              <a:t>03/02/2021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BDBAE-51DB-425C-9575-A787B30B33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7645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D8D3E-8752-4473-BBB0-D127EAD734C0}" type="datetimeFigureOut">
              <a:rPr lang="it-IT" smtClean="0"/>
              <a:t>03/02/2021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BDBAE-51DB-425C-9575-A787B30B33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4578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D8D3E-8752-4473-BBB0-D127EAD734C0}" type="datetimeFigureOut">
              <a:rPr lang="it-IT" smtClean="0"/>
              <a:t>03/02/2021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BDBAE-51DB-425C-9575-A787B30B33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0526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D8D3E-8752-4473-BBB0-D127EAD734C0}" type="datetimeFigureOut">
              <a:rPr lang="it-IT" smtClean="0"/>
              <a:t>03/02/2021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BDBAE-51DB-425C-9575-A787B30B33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7596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D8D3E-8752-4473-BBB0-D127EAD734C0}" type="datetimeFigureOut">
              <a:rPr lang="it-IT" smtClean="0"/>
              <a:t>03/02/2021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BDBAE-51DB-425C-9575-A787B30B33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3701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D8D3E-8752-4473-BBB0-D127EAD734C0}" type="datetimeFigureOut">
              <a:rPr lang="it-IT" smtClean="0"/>
              <a:t>03/02/2021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BDBAE-51DB-425C-9575-A787B30B33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0654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D8D3E-8752-4473-BBB0-D127EAD734C0}" type="datetimeFigureOut">
              <a:rPr lang="it-IT" smtClean="0"/>
              <a:t>03/02/2021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BDBAE-51DB-425C-9575-A787B30B33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0091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50825" y="2997200"/>
            <a:ext cx="8642350" cy="863600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defRPr/>
            </a:pPr>
            <a:r>
              <a:rPr lang="it-IT" sz="3200" b="1" dirty="0">
                <a:latin typeface="+mj-lt"/>
                <a:ea typeface="+mj-ea"/>
                <a:cs typeface="+mj-cs"/>
              </a:rPr>
              <a:t>QUALITA’ DELL’ALIMENTAZIONE</a:t>
            </a:r>
          </a:p>
        </p:txBody>
      </p:sp>
      <p:sp>
        <p:nvSpPr>
          <p:cNvPr id="5124" name="Text Box 5"/>
          <p:cNvSpPr txBox="1">
            <a:spLocks noChangeArrowheads="1"/>
          </p:cNvSpPr>
          <p:nvPr/>
        </p:nvSpPr>
        <p:spPr bwMode="auto">
          <a:xfrm>
            <a:off x="4213225" y="5589588"/>
            <a:ext cx="547211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b="1" dirty="0">
                <a:latin typeface="Comic Sans MS" panose="030F0702030302020204" pitchFamily="66" charset="0"/>
              </a:rPr>
              <a:t>Prof.ssa Marta Letizia </a:t>
            </a:r>
            <a:r>
              <a:rPr lang="it-IT" altLang="it-IT" sz="2400" b="1" dirty="0" err="1">
                <a:latin typeface="Comic Sans MS" panose="030F0702030302020204" pitchFamily="66" charset="0"/>
              </a:rPr>
              <a:t>Hribal</a:t>
            </a:r>
            <a:endParaRPr lang="it-IT" altLang="it-IT" sz="2400" b="1" dirty="0">
              <a:latin typeface="Comic Sans MS" panose="030F0702030302020204" pitchFamily="66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 dirty="0">
              <a:latin typeface="Comic Sans MS" panose="030F0702030302020204" pitchFamily="66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-128276" y="173119"/>
            <a:ext cx="9021451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0000" rIns="360000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000" b="1" u="sng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>
                <a:latin typeface="Arial" panose="020B0604020202020204" pitchFamily="34" charset="0"/>
              </a:rPr>
              <a:t>A.A. 2019/20</a:t>
            </a:r>
          </a:p>
        </p:txBody>
      </p:sp>
    </p:spTree>
    <p:extLst>
      <p:ext uri="{BB962C8B-B14F-4D97-AF65-F5344CB8AC3E}">
        <p14:creationId xmlns:p14="http://schemas.microsoft.com/office/powerpoint/2010/main" val="12747648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6BB74D08-62B6-42B4-9882-F98B3684AA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9996"/>
          <a:stretch/>
        </p:blipFill>
        <p:spPr>
          <a:xfrm>
            <a:off x="1057554" y="5035826"/>
            <a:ext cx="7240925" cy="1007165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2E8C7395-254B-40C7-B652-D47EF7F7F2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6251" y="3812071"/>
            <a:ext cx="6248400" cy="1162050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6A211304-9EC5-40C5-B993-8511F3FEAE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2770"/>
          <a:stretch/>
        </p:blipFill>
        <p:spPr>
          <a:xfrm>
            <a:off x="1057554" y="365470"/>
            <a:ext cx="7240925" cy="3384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8306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A03A2FEB-EAF5-47A8-B590-B709DA6457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969" y="831574"/>
            <a:ext cx="8122860" cy="5194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474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52526B95-5037-48ED-970E-0C7BC662C9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116" y="628139"/>
            <a:ext cx="7901023" cy="5679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225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C0A4E29B-1889-461D-B3DC-5C979F38CA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594" y="531744"/>
            <a:ext cx="7482812" cy="552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0329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CF3DBF75-A95D-4A96-B505-514B7CA0F4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358" b="69615"/>
          <a:stretch/>
        </p:blipFill>
        <p:spPr>
          <a:xfrm>
            <a:off x="2266122" y="660214"/>
            <a:ext cx="4406556" cy="1698673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3C12CC87-CA32-4693-9388-9129F6ACEC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110"/>
          <a:stretch/>
        </p:blipFill>
        <p:spPr>
          <a:xfrm>
            <a:off x="907775" y="2637182"/>
            <a:ext cx="7388294" cy="3739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1278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7CC9802F-D37F-43EA-A222-31ADEE8EC4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391" y="546859"/>
            <a:ext cx="7022410" cy="5356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8942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6AE23B82-CB37-4460-887F-D4F9D9CD8B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812" y="1281112"/>
            <a:ext cx="6810375" cy="429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7480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EFF64090-0B65-4E06-9897-9E4AEA871F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675" y="885825"/>
            <a:ext cx="6724650" cy="508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4735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B921EC46-9D3D-4659-8368-3B3BB2ACAC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4974" y="650184"/>
            <a:ext cx="6016487" cy="5875476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7C88284A-C2C9-47CE-90CF-7DED815854DE}"/>
              </a:ext>
            </a:extLst>
          </p:cNvPr>
          <p:cNvSpPr txBox="1"/>
          <p:nvPr/>
        </p:nvSpPr>
        <p:spPr>
          <a:xfrm>
            <a:off x="2679590" y="147674"/>
            <a:ext cx="3784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CHI EFFETTUA I CONTROLLI IN ITALIA 1</a:t>
            </a:r>
          </a:p>
        </p:txBody>
      </p:sp>
    </p:spTree>
    <p:extLst>
      <p:ext uri="{BB962C8B-B14F-4D97-AF65-F5344CB8AC3E}">
        <p14:creationId xmlns:p14="http://schemas.microsoft.com/office/powerpoint/2010/main" val="35464623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1F2F4C77-C066-4BC3-8058-C2E4B72E97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411" y="1579080"/>
            <a:ext cx="7829177" cy="4344642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47DE647A-1216-4281-9FDD-2D7FAFF45109}"/>
              </a:ext>
            </a:extLst>
          </p:cNvPr>
          <p:cNvSpPr txBox="1"/>
          <p:nvPr/>
        </p:nvSpPr>
        <p:spPr>
          <a:xfrm>
            <a:off x="2679590" y="147674"/>
            <a:ext cx="3784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CHI EFFETTUA I CONTROLLI IN </a:t>
            </a:r>
            <a:r>
              <a:rPr lang="it-IT"/>
              <a:t>ITALIA 2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67246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egnaposto contenuto 2"/>
          <p:cNvSpPr>
            <a:spLocks noGrp="1"/>
          </p:cNvSpPr>
          <p:nvPr>
            <p:ph idx="1"/>
          </p:nvPr>
        </p:nvSpPr>
        <p:spPr>
          <a:xfrm>
            <a:off x="395288" y="1268413"/>
            <a:ext cx="8229600" cy="4525962"/>
          </a:xfrm>
        </p:spPr>
        <p:txBody>
          <a:bodyPr/>
          <a:lstStyle/>
          <a:p>
            <a:pPr>
              <a:buFontTx/>
              <a:buNone/>
            </a:pPr>
            <a:r>
              <a:rPr lang="it-IT" altLang="it-IT" dirty="0"/>
              <a:t>Prof.ssa Marta Letizia Hribal</a:t>
            </a:r>
          </a:p>
          <a:p>
            <a:pPr>
              <a:buFontTx/>
              <a:buNone/>
            </a:pPr>
            <a:endParaRPr lang="it-IT" altLang="it-IT" dirty="0"/>
          </a:p>
          <a:p>
            <a:pPr>
              <a:buFontTx/>
              <a:buNone/>
            </a:pPr>
            <a:r>
              <a:rPr lang="it-IT" altLang="it-IT" dirty="0"/>
              <a:t>Edificio delle Bioscienze, VIII livello </a:t>
            </a:r>
          </a:p>
          <a:p>
            <a:pPr>
              <a:buFontTx/>
              <a:buNone/>
            </a:pPr>
            <a:endParaRPr lang="it-IT" altLang="it-IT" dirty="0"/>
          </a:p>
          <a:p>
            <a:pPr>
              <a:buFontTx/>
              <a:buNone/>
            </a:pPr>
            <a:r>
              <a:rPr lang="it-IT" altLang="it-IT" dirty="0"/>
              <a:t>E-mail hribal@unicz.it</a:t>
            </a:r>
          </a:p>
        </p:txBody>
      </p:sp>
    </p:spTree>
    <p:extLst>
      <p:ext uri="{BB962C8B-B14F-4D97-AF65-F5344CB8AC3E}">
        <p14:creationId xmlns:p14="http://schemas.microsoft.com/office/powerpoint/2010/main" val="3596192000"/>
      </p:ext>
    </p:extLst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9C9C0350-F45E-4568-AF03-8695D4B68D72}"/>
              </a:ext>
            </a:extLst>
          </p:cNvPr>
          <p:cNvSpPr txBox="1"/>
          <p:nvPr/>
        </p:nvSpPr>
        <p:spPr>
          <a:xfrm flipH="1">
            <a:off x="1861266" y="450574"/>
            <a:ext cx="5599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LE </a:t>
            </a:r>
            <a:r>
              <a:rPr lang="it-IT" sz="2800" b="1" i="1" dirty="0">
                <a:solidFill>
                  <a:srgbClr val="FF0000"/>
                </a:solidFill>
              </a:rPr>
              <a:t>7</a:t>
            </a:r>
            <a:r>
              <a:rPr lang="it-IT" sz="2800" b="1" dirty="0"/>
              <a:t> S DELLA QUALITA’ ALIMENTARE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955A604-1D75-4B1C-B46B-3851BC3205AE}"/>
              </a:ext>
            </a:extLst>
          </p:cNvPr>
          <p:cNvSpPr txBox="1"/>
          <p:nvPr/>
        </p:nvSpPr>
        <p:spPr>
          <a:xfrm flipH="1">
            <a:off x="509544" y="1351721"/>
            <a:ext cx="8303151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it-IT" sz="2400" dirty="0">
                <a:solidFill>
                  <a:srgbClr val="FF0000"/>
                </a:solidFill>
              </a:rPr>
              <a:t>S</a:t>
            </a:r>
            <a:r>
              <a:rPr lang="it-IT" sz="2400" dirty="0"/>
              <a:t>ICUREZZA (SAFETY)</a:t>
            </a:r>
          </a:p>
          <a:p>
            <a:pPr marL="457200" indent="-457200">
              <a:buAutoNum type="arabicPeriod"/>
            </a:pPr>
            <a:endParaRPr lang="it-IT" sz="2400" dirty="0"/>
          </a:p>
          <a:p>
            <a:pPr marL="457200" indent="-457200">
              <a:buAutoNum type="arabicPeriod"/>
            </a:pPr>
            <a:r>
              <a:rPr lang="it-IT" sz="2400" dirty="0">
                <a:solidFill>
                  <a:srgbClr val="FF0000"/>
                </a:solidFill>
              </a:rPr>
              <a:t>S</a:t>
            </a:r>
            <a:r>
              <a:rPr lang="it-IT" sz="2400" dirty="0"/>
              <a:t>ALUTE (SECURITY)</a:t>
            </a:r>
          </a:p>
          <a:p>
            <a:pPr marL="457200" indent="-457200">
              <a:buAutoNum type="arabicPeriod"/>
            </a:pPr>
            <a:endParaRPr lang="it-IT" sz="2400" dirty="0"/>
          </a:p>
          <a:p>
            <a:pPr marL="457200" indent="-457200">
              <a:buAutoNum type="arabicPeriod"/>
            </a:pPr>
            <a:r>
              <a:rPr lang="it-IT" sz="2400" dirty="0">
                <a:solidFill>
                  <a:srgbClr val="FF0000"/>
                </a:solidFill>
              </a:rPr>
              <a:t>S</a:t>
            </a:r>
            <a:r>
              <a:rPr lang="it-IT" sz="2400" dirty="0"/>
              <a:t>APORE E ALTRE QUALITA’ ORGANOLETTICHE </a:t>
            </a:r>
          </a:p>
          <a:p>
            <a:pPr marL="457200" indent="-457200">
              <a:buAutoNum type="arabicPeriod"/>
            </a:pPr>
            <a:endParaRPr lang="it-IT" sz="2400" dirty="0"/>
          </a:p>
          <a:p>
            <a:pPr marL="457200" indent="-457200">
              <a:buAutoNum type="arabicPeriod"/>
            </a:pPr>
            <a:r>
              <a:rPr lang="it-IT" sz="2400" dirty="0">
                <a:solidFill>
                  <a:srgbClr val="FF0000"/>
                </a:solidFill>
              </a:rPr>
              <a:t>S</a:t>
            </a:r>
            <a:r>
              <a:rPr lang="it-IT" sz="2400" dirty="0"/>
              <a:t>CADENZA ED ALTRI DATI MERCEOLOGICI</a:t>
            </a:r>
          </a:p>
          <a:p>
            <a:pPr marL="457200" indent="-457200">
              <a:buAutoNum type="arabicPeriod"/>
            </a:pPr>
            <a:endParaRPr lang="it-IT" sz="2400" dirty="0"/>
          </a:p>
          <a:p>
            <a:pPr marL="457200" indent="-457200">
              <a:buAutoNum type="arabicPeriod"/>
            </a:pPr>
            <a:r>
              <a:rPr lang="it-IT" sz="2400" dirty="0">
                <a:solidFill>
                  <a:srgbClr val="FF0000"/>
                </a:solidFill>
              </a:rPr>
              <a:t>S</a:t>
            </a:r>
            <a:r>
              <a:rPr lang="it-IT" sz="2400" dirty="0"/>
              <a:t>TORIA</a:t>
            </a:r>
          </a:p>
          <a:p>
            <a:pPr marL="457200" indent="-457200">
              <a:buAutoNum type="arabicPeriod"/>
            </a:pPr>
            <a:endParaRPr lang="it-IT" sz="2400" dirty="0"/>
          </a:p>
          <a:p>
            <a:pPr marL="457200" indent="-457200">
              <a:buAutoNum type="arabicPeriod"/>
            </a:pPr>
            <a:r>
              <a:rPr lang="it-IT" sz="2400" dirty="0">
                <a:solidFill>
                  <a:srgbClr val="FF0000"/>
                </a:solidFill>
              </a:rPr>
              <a:t>S</a:t>
            </a:r>
            <a:r>
              <a:rPr lang="it-IT" sz="2400" dirty="0"/>
              <a:t>OSTENIBILITA’</a:t>
            </a:r>
          </a:p>
          <a:p>
            <a:pPr marL="457200" indent="-457200">
              <a:buAutoNum type="arabicPeriod"/>
            </a:pPr>
            <a:endParaRPr lang="it-IT" sz="2400" dirty="0"/>
          </a:p>
          <a:p>
            <a:r>
              <a:rPr lang="it-IT" sz="2400" dirty="0">
                <a:solidFill>
                  <a:srgbClr val="FF0000"/>
                </a:solidFill>
              </a:rPr>
              <a:t>7.     </a:t>
            </a:r>
            <a:r>
              <a:rPr lang="it-IT" sz="2400">
                <a:solidFill>
                  <a:srgbClr val="FF0000"/>
                </a:solidFill>
              </a:rPr>
              <a:t>S</a:t>
            </a:r>
            <a:r>
              <a:rPr lang="it-IT" sz="2400"/>
              <a:t>VINDEL </a:t>
            </a:r>
            <a:endParaRPr lang="it-IT" sz="2400" dirty="0"/>
          </a:p>
          <a:p>
            <a:pPr marL="457200" indent="-457200">
              <a:buAutoNum type="arabicPeriod"/>
            </a:pPr>
            <a:endParaRPr lang="it-IT" sz="2400" dirty="0"/>
          </a:p>
          <a:p>
            <a:pPr marL="457200" indent="-457200">
              <a:buAutoNum type="arabicPeriod"/>
            </a:pPr>
            <a:endParaRPr lang="it-IT" sz="2400" dirty="0"/>
          </a:p>
          <a:p>
            <a:pPr marL="457200" indent="-457200">
              <a:buAutoNum type="arabicPeriod"/>
            </a:pPr>
            <a:endParaRPr lang="it-IT" sz="2400" dirty="0"/>
          </a:p>
          <a:p>
            <a:pPr marL="457200" indent="-457200">
              <a:buAutoNum type="arabicPeriod"/>
            </a:pPr>
            <a:endParaRPr lang="it-IT" sz="2400" dirty="0"/>
          </a:p>
          <a:p>
            <a:pPr marL="457200" indent="-457200">
              <a:buAutoNum type="arabicPeriod"/>
            </a:pPr>
            <a:endParaRPr lang="it-IT" sz="2400" dirty="0"/>
          </a:p>
          <a:p>
            <a:pPr marL="457200" indent="-457200">
              <a:buAutoNum type="arabicPeriod"/>
            </a:pPr>
            <a:endParaRPr lang="it-IT" sz="2400" dirty="0"/>
          </a:p>
          <a:p>
            <a:pPr marL="457200" indent="-457200">
              <a:buAutoNum type="arabicPeriod"/>
            </a:pPr>
            <a:endParaRPr lang="it-IT" sz="2400" dirty="0"/>
          </a:p>
          <a:p>
            <a:pPr marL="457200" indent="-457200">
              <a:buAutoNum type="arabicPeriod"/>
            </a:pP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585095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9C9C0350-F45E-4568-AF03-8695D4B68D72}"/>
              </a:ext>
            </a:extLst>
          </p:cNvPr>
          <p:cNvSpPr txBox="1"/>
          <p:nvPr/>
        </p:nvSpPr>
        <p:spPr>
          <a:xfrm flipH="1">
            <a:off x="1099930" y="450574"/>
            <a:ext cx="6361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LE </a:t>
            </a:r>
            <a:r>
              <a:rPr lang="it-IT" sz="2800" b="1" dirty="0">
                <a:solidFill>
                  <a:srgbClr val="FF0000"/>
                </a:solidFill>
              </a:rPr>
              <a:t>6</a:t>
            </a:r>
            <a:r>
              <a:rPr lang="it-IT" sz="2800" b="1" dirty="0"/>
              <a:t> S DELLA QUALITA’ ALIMENTARE + 1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955A604-1D75-4B1C-B46B-3851BC3205AE}"/>
              </a:ext>
            </a:extLst>
          </p:cNvPr>
          <p:cNvSpPr txBox="1"/>
          <p:nvPr/>
        </p:nvSpPr>
        <p:spPr>
          <a:xfrm flipH="1">
            <a:off x="509544" y="1351721"/>
            <a:ext cx="8303151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it-IT" sz="2400" dirty="0">
                <a:solidFill>
                  <a:srgbClr val="FF0000"/>
                </a:solidFill>
              </a:rPr>
              <a:t>S</a:t>
            </a:r>
            <a:r>
              <a:rPr lang="it-IT" sz="2400" dirty="0"/>
              <a:t>ICUREZZA (SAFETY)</a:t>
            </a:r>
          </a:p>
          <a:p>
            <a:pPr marL="457200" indent="-457200">
              <a:buAutoNum type="arabicPeriod"/>
            </a:pPr>
            <a:endParaRPr lang="it-IT" sz="2400" dirty="0"/>
          </a:p>
          <a:p>
            <a:pPr marL="457200" indent="-457200">
              <a:buAutoNum type="arabicPeriod"/>
            </a:pPr>
            <a:r>
              <a:rPr lang="it-IT" sz="2400" dirty="0">
                <a:solidFill>
                  <a:srgbClr val="FF0000"/>
                </a:solidFill>
              </a:rPr>
              <a:t>S</a:t>
            </a:r>
            <a:r>
              <a:rPr lang="it-IT" sz="2400" dirty="0"/>
              <a:t>ALUTE (SECURITY)</a:t>
            </a:r>
          </a:p>
          <a:p>
            <a:pPr marL="457200" indent="-457200">
              <a:buAutoNum type="arabicPeriod"/>
            </a:pPr>
            <a:endParaRPr lang="it-IT" sz="2400" dirty="0"/>
          </a:p>
          <a:p>
            <a:pPr marL="457200" indent="-457200">
              <a:buAutoNum type="arabicPeriod"/>
            </a:pPr>
            <a:r>
              <a:rPr lang="it-IT" sz="2400" dirty="0">
                <a:solidFill>
                  <a:srgbClr val="FF0000"/>
                </a:solidFill>
              </a:rPr>
              <a:t>S</a:t>
            </a:r>
            <a:r>
              <a:rPr lang="it-IT" sz="2400" dirty="0"/>
              <a:t>APORE E ALTRE QUALITA’ ORGANOLETTICHE </a:t>
            </a:r>
          </a:p>
          <a:p>
            <a:pPr marL="457200" indent="-457200">
              <a:buAutoNum type="arabicPeriod"/>
            </a:pPr>
            <a:endParaRPr lang="it-IT" sz="2400" dirty="0"/>
          </a:p>
          <a:p>
            <a:pPr marL="457200" indent="-457200">
              <a:buAutoNum type="arabicPeriod"/>
            </a:pPr>
            <a:r>
              <a:rPr lang="it-IT" sz="2400" dirty="0">
                <a:solidFill>
                  <a:srgbClr val="FF0000"/>
                </a:solidFill>
              </a:rPr>
              <a:t>S</a:t>
            </a:r>
            <a:r>
              <a:rPr lang="it-IT" sz="2400" dirty="0"/>
              <a:t>CADENZA ED ALTRI DATI MERCEOLOGICI</a:t>
            </a:r>
          </a:p>
          <a:p>
            <a:pPr marL="457200" indent="-457200">
              <a:buAutoNum type="arabicPeriod"/>
            </a:pPr>
            <a:endParaRPr lang="it-IT" sz="2400" dirty="0"/>
          </a:p>
          <a:p>
            <a:pPr marL="457200" indent="-457200">
              <a:buAutoNum type="arabicPeriod"/>
            </a:pPr>
            <a:r>
              <a:rPr lang="it-IT" sz="2400" dirty="0">
                <a:solidFill>
                  <a:srgbClr val="FF0000"/>
                </a:solidFill>
              </a:rPr>
              <a:t>S</a:t>
            </a:r>
            <a:r>
              <a:rPr lang="it-IT" sz="2400" dirty="0"/>
              <a:t>TORIA</a:t>
            </a:r>
          </a:p>
          <a:p>
            <a:pPr marL="457200" indent="-457200">
              <a:buAutoNum type="arabicPeriod"/>
            </a:pPr>
            <a:endParaRPr lang="it-IT" sz="2400" dirty="0"/>
          </a:p>
          <a:p>
            <a:pPr marL="457200" indent="-457200">
              <a:buAutoNum type="arabicPeriod"/>
            </a:pPr>
            <a:r>
              <a:rPr lang="it-IT" sz="2400" dirty="0">
                <a:solidFill>
                  <a:srgbClr val="FF0000"/>
                </a:solidFill>
              </a:rPr>
              <a:t>S</a:t>
            </a:r>
            <a:r>
              <a:rPr lang="it-IT" sz="2400" dirty="0"/>
              <a:t>OSTENIBILITA’</a:t>
            </a:r>
          </a:p>
          <a:p>
            <a:pPr marL="457200" indent="-457200">
              <a:buAutoNum type="arabicPeriod"/>
            </a:pPr>
            <a:endParaRPr lang="it-IT" sz="2400" dirty="0"/>
          </a:p>
          <a:p>
            <a:r>
              <a:rPr lang="it-IT" sz="2400" dirty="0"/>
              <a:t>+ </a:t>
            </a:r>
            <a:r>
              <a:rPr lang="it-IT" sz="2400" dirty="0">
                <a:solidFill>
                  <a:srgbClr val="FF0000"/>
                </a:solidFill>
              </a:rPr>
              <a:t>S</a:t>
            </a:r>
            <a:r>
              <a:rPr lang="it-IT" sz="2400" dirty="0"/>
              <a:t>VINDEL (FRODE IN NORVEGESE)</a:t>
            </a:r>
          </a:p>
          <a:p>
            <a:pPr marL="457200" indent="-457200">
              <a:buAutoNum type="arabicPeriod"/>
            </a:pPr>
            <a:endParaRPr lang="it-IT" sz="2400" dirty="0"/>
          </a:p>
          <a:p>
            <a:pPr marL="457200" indent="-457200">
              <a:buAutoNum type="arabicPeriod"/>
            </a:pPr>
            <a:endParaRPr lang="it-IT" sz="2400" dirty="0"/>
          </a:p>
          <a:p>
            <a:pPr marL="457200" indent="-457200">
              <a:buAutoNum type="arabicPeriod"/>
            </a:pPr>
            <a:endParaRPr lang="it-IT" sz="2400" dirty="0"/>
          </a:p>
          <a:p>
            <a:pPr marL="457200" indent="-457200">
              <a:buAutoNum type="arabicPeriod"/>
            </a:pPr>
            <a:endParaRPr lang="it-IT" sz="2400" dirty="0"/>
          </a:p>
          <a:p>
            <a:pPr marL="457200" indent="-457200">
              <a:buAutoNum type="arabicPeriod"/>
            </a:pPr>
            <a:endParaRPr lang="it-IT" sz="2400" dirty="0"/>
          </a:p>
          <a:p>
            <a:pPr marL="457200" indent="-457200">
              <a:buAutoNum type="arabicPeriod"/>
            </a:pPr>
            <a:endParaRPr lang="it-IT" sz="2400" dirty="0"/>
          </a:p>
          <a:p>
            <a:pPr marL="457200" indent="-457200">
              <a:buAutoNum type="arabicPeriod"/>
            </a:pPr>
            <a:endParaRPr lang="it-IT" sz="2400" dirty="0"/>
          </a:p>
          <a:p>
            <a:pPr marL="457200" indent="-457200">
              <a:buAutoNum type="arabicPeriod"/>
            </a:pP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642723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F03CD415-ABEB-4CC1-BC50-5B6F1B34EC97}"/>
              </a:ext>
            </a:extLst>
          </p:cNvPr>
          <p:cNvSpPr txBox="1"/>
          <p:nvPr/>
        </p:nvSpPr>
        <p:spPr>
          <a:xfrm>
            <a:off x="3120275" y="622852"/>
            <a:ext cx="3322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STORIA DELLE FRODI ALIMENTARI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25B706C-D3E1-48AD-9E59-B9FA65124256}"/>
              </a:ext>
            </a:extLst>
          </p:cNvPr>
          <p:cNvSpPr txBox="1"/>
          <p:nvPr/>
        </p:nvSpPr>
        <p:spPr>
          <a:xfrm flipH="1">
            <a:off x="284257" y="1378226"/>
            <a:ext cx="817062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Le frodi alimentari risalgono all’antichità. Già Plinio il vecchio nel primo secolo dopo Cristo descrive  episodi di sofisticazioni di farine con grani meno pregiati</a:t>
            </a:r>
          </a:p>
          <a:p>
            <a:endParaRPr lang="it-IT" sz="2400" dirty="0"/>
          </a:p>
          <a:p>
            <a:r>
              <a:rPr lang="it-IT" sz="2400" dirty="0"/>
              <a:t>Nel Medioevo era comune mescolare alla farina granaglie ammuffite</a:t>
            </a:r>
          </a:p>
          <a:p>
            <a:endParaRPr lang="it-IT" sz="2400" dirty="0"/>
          </a:p>
          <a:p>
            <a:r>
              <a:rPr lang="it-IT" sz="2400" dirty="0"/>
              <a:t>La disponibilità di nuovi tecnologie ha reso più facili alcuni operazioni di contraffazione</a:t>
            </a:r>
          </a:p>
          <a:p>
            <a:endParaRPr lang="it-IT" sz="2400" dirty="0"/>
          </a:p>
          <a:p>
            <a:r>
              <a:rPr lang="it-IT" sz="2400" dirty="0"/>
              <a:t>Negli stati uniti l’ente responsabile per il controllo e la </a:t>
            </a:r>
            <a:r>
              <a:rPr lang="it-IT" sz="2400" u="sng" dirty="0"/>
              <a:t>sanzione </a:t>
            </a:r>
            <a:r>
              <a:rPr lang="it-IT" sz="2400" dirty="0"/>
              <a:t>delle frodi alimentari è l’FDA. </a:t>
            </a:r>
          </a:p>
        </p:txBody>
      </p:sp>
    </p:spTree>
    <p:extLst>
      <p:ext uri="{BB962C8B-B14F-4D97-AF65-F5344CB8AC3E}">
        <p14:creationId xmlns:p14="http://schemas.microsoft.com/office/powerpoint/2010/main" val="2455190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E2245D8A-D07C-4E5B-B5C7-11CC547E4D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6262"/>
            <a:ext cx="9144000" cy="57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647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6B402187-20FD-4391-9B51-25F45990DE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3635"/>
            <a:ext cx="9144000" cy="563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053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973D6E74-CCCA-4FC1-89EF-D3DC323767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12" y="704850"/>
            <a:ext cx="9020175" cy="544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243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B52EA5B6-2E8D-4DD6-95F9-2D20831A5D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" y="852487"/>
            <a:ext cx="8743950" cy="515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377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DC4AF845-F2C2-4BB4-A7CA-899ADA93D1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008" y="526903"/>
            <a:ext cx="7948383" cy="590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24580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3516</TotalTime>
  <Words>184</Words>
  <Application>Microsoft Office PowerPoint</Application>
  <PresentationFormat>Presentazione su schermo (4:3)</PresentationFormat>
  <Paragraphs>59</Paragraphs>
  <Slides>20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Comic Sans MS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Marta Letizia Hribal</dc:creator>
  <cp:lastModifiedBy>Marta Letizia Hribal</cp:lastModifiedBy>
  <cp:revision>88</cp:revision>
  <dcterms:created xsi:type="dcterms:W3CDTF">2019-06-13T13:55:36Z</dcterms:created>
  <dcterms:modified xsi:type="dcterms:W3CDTF">2021-02-03T16:15:02Z</dcterms:modified>
</cp:coreProperties>
</file>