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93"/>
  </p:normalViewPr>
  <p:slideViewPr>
    <p:cSldViewPr snapToGrid="0" snapToObjects="1">
      <p:cViewPr varScale="1">
        <p:scale>
          <a:sx n="46" d="100"/>
          <a:sy n="46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grpSp>
        <p:nvGrpSpPr>
          <p:cNvPr id="5" name="Group"/>
          <p:cNvGrpSpPr/>
          <p:nvPr/>
        </p:nvGrpSpPr>
        <p:grpSpPr>
          <a:xfrm>
            <a:off x="1174534" y="12579924"/>
            <a:ext cx="22034933" cy="1129154"/>
            <a:chOff x="0" y="-3732"/>
            <a:chExt cx="22034931" cy="1129152"/>
          </a:xfrm>
        </p:grpSpPr>
        <p:sp>
          <p:nvSpPr>
            <p:cNvPr id="3" name="A First Course in Network Science by F. Menczer, S. Fortunato &amp; C.A. Davis. Cambridge University Press, 2019…"/>
            <p:cNvSpPr txBox="1"/>
            <p:nvPr/>
          </p:nvSpPr>
          <p:spPr>
            <a:xfrm>
              <a:off x="165137" y="-3732"/>
              <a:ext cx="21704658" cy="1129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>
                  <a:solidFill>
                    <a:srgbClr val="929292"/>
                  </a:solidFill>
                </a:defRPr>
              </a:pPr>
              <a:r>
                <a:rPr i="1" dirty="0"/>
                <a:t>A First Course in Network Science</a:t>
              </a:r>
              <a:r>
                <a:rPr dirty="0"/>
                <a:t> by F. </a:t>
              </a:r>
              <a:r>
                <a:rPr dirty="0" err="1"/>
                <a:t>Menczer</a:t>
              </a:r>
              <a:r>
                <a:rPr dirty="0"/>
                <a:t>, S. Fortunato &amp; C.A. Davis. Cambridge University Press, 20</a:t>
              </a:r>
              <a:r>
                <a:rPr lang="en-US" dirty="0"/>
                <a:t>20</a:t>
              </a:r>
              <a:endParaRPr dirty="0"/>
            </a:p>
            <a:p>
              <a:pPr>
                <a:defRPr>
                  <a:solidFill>
                    <a:srgbClr val="929292"/>
                  </a:solidFill>
                </a:defRPr>
              </a:pPr>
              <a:r>
                <a:rPr dirty="0"/>
                <a:t>© 20</a:t>
              </a:r>
              <a:r>
                <a:rPr lang="en-US" dirty="0"/>
                <a:t>20</a:t>
              </a:r>
              <a:r>
                <a:rPr dirty="0"/>
                <a:t> F. </a:t>
              </a:r>
              <a:r>
                <a:rPr dirty="0" err="1"/>
                <a:t>Menczer</a:t>
              </a:r>
              <a:r>
                <a:rPr dirty="0"/>
                <a:t>, S. Fortunato &amp; C.A. Davis. </a:t>
              </a:r>
              <a:r>
                <a:rPr dirty="0" err="1"/>
                <a:t>cambridgeuniversitypress.github.io</a:t>
              </a:r>
              <a:r>
                <a:rPr dirty="0"/>
                <a:t>/</a:t>
              </a:r>
              <a:r>
                <a:rPr dirty="0" err="1"/>
                <a:t>FirstCourseNetworkScience</a:t>
              </a:r>
              <a:endParaRPr dirty="0"/>
            </a:p>
          </p:txBody>
        </p:sp>
        <p:sp>
          <p:nvSpPr>
            <p:cNvPr id="4" name="Line"/>
            <p:cNvSpPr/>
            <p:nvPr/>
          </p:nvSpPr>
          <p:spPr>
            <a:xfrm>
              <a:off x="0" y="31225"/>
              <a:ext cx="22034931" cy="1"/>
            </a:xfrm>
            <a:prstGeom prst="line">
              <a:avLst/>
            </a:prstGeom>
            <a:noFill/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hapter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1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Network Elements</a:t>
            </a:r>
            <a:endParaRPr dirty="0"/>
          </a:p>
        </p:txBody>
      </p:sp>
      <p:sp>
        <p:nvSpPr>
          <p:cNvPr id="123" name="Network Element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 First Course in Network Science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Many networks generators"/>
          <p:cNvSpPr txBox="1">
            <a:spLocks noGrp="1"/>
          </p:cNvSpPr>
          <p:nvPr>
            <p:ph type="title"/>
          </p:nvPr>
        </p:nvSpPr>
        <p:spPr>
          <a:xfrm>
            <a:off x="14012980" y="3743536"/>
            <a:ext cx="8807144" cy="5960985"/>
          </a:xfrm>
          <a:prstGeom prst="rect">
            <a:avLst/>
          </a:prstGeom>
        </p:spPr>
        <p:txBody>
          <a:bodyPr/>
          <a:lstStyle/>
          <a:p>
            <a:r>
              <a:t>Many networks generators</a:t>
            </a:r>
          </a:p>
        </p:txBody>
      </p:sp>
      <p:pic>
        <p:nvPicPr>
          <p:cNvPr id="224" name="nx.pdf" descr="nx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3876" y="658663"/>
            <a:ext cx="11711960" cy="11281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nsity and spars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Density and sparsity</a:t>
            </a:r>
          </a:p>
        </p:txBody>
      </p:sp>
      <p:sp>
        <p:nvSpPr>
          <p:cNvPr id="227" name="Network size N = number of nodes…"/>
          <p:cNvSpPr txBox="1">
            <a:spLocks noGrp="1"/>
          </p:cNvSpPr>
          <p:nvPr>
            <p:ph type="body" idx="1"/>
          </p:nvPr>
        </p:nvSpPr>
        <p:spPr>
          <a:xfrm>
            <a:off x="3689093" y="3333226"/>
            <a:ext cx="15609095" cy="8840392"/>
          </a:xfrm>
          <a:prstGeom prst="rect">
            <a:avLst/>
          </a:prstGeom>
        </p:spPr>
        <p:txBody>
          <a:bodyPr/>
          <a:lstStyle/>
          <a:p>
            <a:r>
              <a:t>Network size </a:t>
            </a:r>
            <a:r>
              <a:rPr i="1"/>
              <a:t>N</a:t>
            </a:r>
            <a:r>
              <a:t> = number of nodes</a:t>
            </a:r>
          </a:p>
          <a:p>
            <a:r>
              <a:rPr i="1"/>
              <a:t>L</a:t>
            </a:r>
            <a:r>
              <a:t> = number of links</a:t>
            </a:r>
          </a:p>
          <a:p>
            <a:r>
              <a:t>Maximum possible number of links:</a:t>
            </a:r>
          </a:p>
          <a:p>
            <a:r>
              <a:t>Density: </a:t>
            </a:r>
          </a:p>
          <a:p>
            <a:r>
              <a:t>The network is </a:t>
            </a:r>
            <a:r>
              <a:rPr b="1"/>
              <a:t>sparse</a:t>
            </a:r>
            <a:r>
              <a:t> if </a:t>
            </a:r>
            <a:r>
              <a:rPr i="1"/>
              <a:t>d</a:t>
            </a:r>
            <a:r>
              <a:t> &lt;&lt; 1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Equation"/>
              <p:cNvSpPr txBox="1"/>
              <p:nvPr/>
            </p:nvSpPr>
            <p:spPr>
              <a:xfrm>
                <a:off x="14121354" y="6970172"/>
                <a:ext cx="6573553" cy="156273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5000"/>
              </a:p>
            </p:txBody>
          </p:sp>
        </mc:Choice>
        <mc:Fallback>
          <p:sp>
            <p:nvSpPr>
              <p:cNvPr id="22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354" y="6970172"/>
                <a:ext cx="6573553" cy="1562736"/>
              </a:xfrm>
              <a:prstGeom prst="rect">
                <a:avLst/>
              </a:prstGeom>
              <a:blipFill>
                <a:blip r:embed="rId2"/>
                <a:stretch>
                  <a:fillRect l="-3083" t="-3226" r="-6744" b="-56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9" name="Equation"/>
              <p:cNvSpPr txBox="1"/>
              <p:nvPr/>
            </p:nvSpPr>
            <p:spPr>
              <a:xfrm>
                <a:off x="7102830" y="8462401"/>
                <a:ext cx="5263524" cy="14083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sz="4700"/>
              </a:p>
            </p:txBody>
          </p:sp>
        </mc:Choice>
        <mc:Fallback>
          <p:sp>
            <p:nvSpPr>
              <p:cNvPr id="22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830" y="8462401"/>
                <a:ext cx="5263524" cy="1408399"/>
              </a:xfrm>
              <a:prstGeom prst="rect">
                <a:avLst/>
              </a:prstGeom>
              <a:blipFill>
                <a:blip r:embed="rId3"/>
                <a:stretch>
                  <a:fillRect l="-3846" t="-893" r="-12500" b="-241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ensity and spars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Density and sparsity</a:t>
            </a:r>
          </a:p>
        </p:txBody>
      </p:sp>
      <p:sp>
        <p:nvSpPr>
          <p:cNvPr id="232" name="In a directed network things are a bit different……"/>
          <p:cNvSpPr txBox="1">
            <a:spLocks noGrp="1"/>
          </p:cNvSpPr>
          <p:nvPr>
            <p:ph type="body" sz="half" idx="1"/>
          </p:nvPr>
        </p:nvSpPr>
        <p:spPr>
          <a:xfrm>
            <a:off x="3297253" y="2756772"/>
            <a:ext cx="17789494" cy="5738656"/>
          </a:xfrm>
          <a:prstGeom prst="rect">
            <a:avLst/>
          </a:prstGeom>
        </p:spPr>
        <p:txBody>
          <a:bodyPr/>
          <a:lstStyle/>
          <a:p>
            <a:r>
              <a:t>In a </a:t>
            </a:r>
            <a:r>
              <a:rPr b="1"/>
              <a:t>directed</a:t>
            </a:r>
            <a:r>
              <a:t> network things are a bit different…</a:t>
            </a:r>
          </a:p>
          <a:p>
            <a:pPr lvl="1"/>
            <a:r>
              <a:t>Maximum possible number of links:</a:t>
            </a:r>
          </a:p>
          <a:p>
            <a:pPr lvl="1"/>
            <a:r>
              <a:t>Density:</a:t>
            </a:r>
          </a:p>
          <a:p>
            <a:r>
              <a:t>In a </a:t>
            </a:r>
            <a:r>
              <a:rPr b="1"/>
              <a:t>complete</a:t>
            </a:r>
            <a:r>
              <a:t> network, all pairs of nodes are connected and </a:t>
            </a:r>
            <a:r>
              <a:rPr i="1"/>
              <a:t>d</a:t>
            </a:r>
            <a:r>
              <a:t> 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Equation"/>
              <p:cNvSpPr txBox="1"/>
              <p:nvPr/>
            </p:nvSpPr>
            <p:spPr>
              <a:xfrm>
                <a:off x="13748509" y="4721881"/>
                <a:ext cx="4157660" cy="5934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sz="5000"/>
              </a:p>
            </p:txBody>
          </p:sp>
        </mc:Choice>
        <mc:Fallback>
          <p:sp>
            <p:nvSpPr>
              <p:cNvPr id="2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8509" y="4721881"/>
                <a:ext cx="4157660" cy="593421"/>
              </a:xfrm>
              <a:prstGeom prst="rect">
                <a:avLst/>
              </a:prstGeom>
              <a:blipFill>
                <a:blip r:embed="rId2"/>
                <a:stretch>
                  <a:fillRect l="-5183" r="-22256" b="-7659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4" name="Equation"/>
              <p:cNvSpPr txBox="1"/>
              <p:nvPr/>
            </p:nvSpPr>
            <p:spPr>
              <a:xfrm>
                <a:off x="6768349" y="5713588"/>
                <a:ext cx="5263524" cy="139467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sz="4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sz="4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4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sz="4700"/>
              </a:p>
            </p:txBody>
          </p:sp>
        </mc:Choice>
        <mc:Fallback>
          <p:sp>
            <p:nvSpPr>
              <p:cNvPr id="23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49" y="5713588"/>
                <a:ext cx="5263524" cy="1394670"/>
              </a:xfrm>
              <a:prstGeom prst="rect">
                <a:avLst/>
              </a:prstGeom>
              <a:blipFill>
                <a:blip r:embed="rId3"/>
                <a:stretch>
                  <a:fillRect l="-3855" t="-1802" r="-12530" b="-2432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G.number_of_nodes()…"/>
          <p:cNvSpPr/>
          <p:nvPr/>
        </p:nvSpPr>
        <p:spPr>
          <a:xfrm>
            <a:off x="3976111" y="8329500"/>
            <a:ext cx="16431778" cy="41338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G.number_of_nodes()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G.number_of_edges()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nx.density(G)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nx.density(D)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CG = nx.complete_graph(8471)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print(nx.density(CG)) # what does this print?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Example: Faceboo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Facebook</a:t>
            </a:r>
          </a:p>
        </p:txBody>
      </p:sp>
      <p:sp>
        <p:nvSpPr>
          <p:cNvPr id="238" name="Rough orders-of-magnitude approximations:…"/>
          <p:cNvSpPr txBox="1">
            <a:spLocks noGrp="1"/>
          </p:cNvSpPr>
          <p:nvPr>
            <p:ph type="body" idx="1"/>
          </p:nvPr>
        </p:nvSpPr>
        <p:spPr>
          <a:xfrm>
            <a:off x="1840258" y="3220468"/>
            <a:ext cx="20703484" cy="8840392"/>
          </a:xfrm>
          <a:prstGeom prst="rect">
            <a:avLst/>
          </a:prstGeom>
        </p:spPr>
        <p:txBody>
          <a:bodyPr/>
          <a:lstStyle/>
          <a:p>
            <a:r>
              <a:t>Rough orders-of-magnitude approximations:</a:t>
            </a:r>
          </a:p>
          <a:p>
            <a:r>
              <a:rPr i="1"/>
              <a:t>N</a:t>
            </a:r>
            <a:r>
              <a:t> ≈ 10</a:t>
            </a:r>
            <a:r>
              <a:rPr baseline="31999"/>
              <a:t>9</a:t>
            </a:r>
          </a:p>
          <a:p>
            <a:r>
              <a:rPr i="1"/>
              <a:t>L</a:t>
            </a:r>
            <a:r>
              <a:t> ≈ 10</a:t>
            </a:r>
            <a:r>
              <a:rPr baseline="31999"/>
              <a:t>3</a:t>
            </a:r>
            <a:r>
              <a:t> x </a:t>
            </a:r>
            <a:r>
              <a:rPr i="1"/>
              <a:t>N</a:t>
            </a:r>
          </a:p>
          <a:p>
            <a:r>
              <a:rPr i="1"/>
              <a:t>d</a:t>
            </a:r>
            <a:r>
              <a:t> ≈ </a:t>
            </a:r>
            <a:r>
              <a:rPr i="1"/>
              <a:t>L</a:t>
            </a:r>
            <a:r>
              <a:t> / </a:t>
            </a:r>
            <a:r>
              <a:rPr i="1"/>
              <a:t>N</a:t>
            </a:r>
            <a:r>
              <a:rPr baseline="31999"/>
              <a:t>2</a:t>
            </a:r>
            <a:r>
              <a:t> ≈ 10</a:t>
            </a:r>
            <a:r>
              <a:rPr baseline="31999"/>
              <a:t>3</a:t>
            </a:r>
            <a:r>
              <a:t> </a:t>
            </a:r>
            <a:r>
              <a:rPr i="1"/>
              <a:t>N</a:t>
            </a:r>
            <a:r>
              <a:t> / </a:t>
            </a:r>
            <a:r>
              <a:rPr i="1"/>
              <a:t>N</a:t>
            </a:r>
            <a:r>
              <a:rPr baseline="31999"/>
              <a:t>2</a:t>
            </a:r>
            <a:r>
              <a:t> ≈ 10</a:t>
            </a:r>
            <a:r>
              <a:rPr baseline="31999"/>
              <a:t>3</a:t>
            </a:r>
            <a:r>
              <a:t> / 10</a:t>
            </a:r>
            <a:r>
              <a:rPr baseline="31999"/>
              <a:t>9</a:t>
            </a:r>
            <a:r>
              <a:t> = 10</a:t>
            </a:r>
            <a:r>
              <a:rPr baseline="31999"/>
              <a:t>-6</a:t>
            </a:r>
          </a:p>
          <a:p>
            <a:r>
              <a:t>Most (but not all) real-world networks are similarly sparse because the number of links scales proportionally to </a:t>
            </a:r>
            <a:r>
              <a:rPr i="1"/>
              <a:t>N</a:t>
            </a:r>
            <a:r>
              <a:t>, whereas the maximum scales with </a:t>
            </a:r>
            <a:r>
              <a:rPr i="1"/>
              <a:t>N</a:t>
            </a:r>
            <a:r>
              <a:rPr baseline="31999"/>
              <a:t>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19-08-26 at 6.22.19 PM.png" descr="Screen Shot 2019-08-26 at 6.22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7947" y="368777"/>
            <a:ext cx="18268106" cy="11999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ubnet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Subnetworks</a:t>
            </a:r>
          </a:p>
        </p:txBody>
      </p:sp>
      <p:sp>
        <p:nvSpPr>
          <p:cNvPr id="243" name="A subnetwork is a network obtained by selecting a subset of the nodes and all of the links among these nodes…"/>
          <p:cNvSpPr txBox="1">
            <a:spLocks noGrp="1"/>
          </p:cNvSpPr>
          <p:nvPr>
            <p:ph type="body" sz="quarter" idx="1"/>
          </p:nvPr>
        </p:nvSpPr>
        <p:spPr>
          <a:xfrm>
            <a:off x="1339419" y="4239538"/>
            <a:ext cx="6653833" cy="749786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 </a:t>
            </a:r>
            <a:r>
              <a:rPr b="1"/>
              <a:t>subnetwork</a:t>
            </a:r>
            <a:r>
              <a:t> is a network obtained by selecting a subset of the nodes and all of the links among these nodes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A </a:t>
            </a:r>
            <a:r>
              <a:rPr b="1"/>
              <a:t>clique</a:t>
            </a:r>
            <a:r>
              <a:t> is a complete subnetwork</a:t>
            </a:r>
          </a:p>
        </p:txBody>
      </p:sp>
      <p:pic>
        <p:nvPicPr>
          <p:cNvPr id="244" name="subnetworks.pdf" descr="subnetwork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0596" y="3020079"/>
            <a:ext cx="13953985" cy="905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 = nx.subgraph(G, node_list)"/>
          <p:cNvSpPr/>
          <p:nvPr/>
        </p:nvSpPr>
        <p:spPr>
          <a:xfrm>
            <a:off x="774796" y="8576521"/>
            <a:ext cx="7783078" cy="7937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>
            <a:lvl1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S = nx.subgraph(G, node_list)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egr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Degree</a:t>
            </a:r>
          </a:p>
        </p:txBody>
      </p:sp>
      <p:sp>
        <p:nvSpPr>
          <p:cNvPr id="248" name="The degree of a node is its number of links, or neighbors…"/>
          <p:cNvSpPr txBox="1">
            <a:spLocks noGrp="1"/>
          </p:cNvSpPr>
          <p:nvPr>
            <p:ph type="body" sz="half" idx="1"/>
          </p:nvPr>
        </p:nvSpPr>
        <p:spPr>
          <a:xfrm>
            <a:off x="4387453" y="3643312"/>
            <a:ext cx="15609094" cy="4919175"/>
          </a:xfrm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b="1"/>
              <a:t>degree</a:t>
            </a:r>
            <a:r>
              <a:t> of a node is its number of links, or neighbors</a:t>
            </a:r>
          </a:p>
          <a:p>
            <a:r>
              <a:t>We typically use </a:t>
            </a:r>
            <a:r>
              <a:rPr i="1"/>
              <a:t>k</a:t>
            </a:r>
            <a:r>
              <a:rPr i="1" baseline="-5999"/>
              <a:t>i</a:t>
            </a:r>
            <a:r>
              <a:t> to denote the degree of node </a:t>
            </a:r>
            <a:r>
              <a:rPr i="1"/>
              <a:t>i</a:t>
            </a:r>
          </a:p>
          <a:p>
            <a:r>
              <a:t>A node without neighbors is called a </a:t>
            </a:r>
            <a:r>
              <a:rPr b="1"/>
              <a:t>singleton</a:t>
            </a:r>
            <a:r>
              <a:t> (</a:t>
            </a:r>
            <a:r>
              <a:rPr i="1"/>
              <a:t>k</a:t>
            </a:r>
            <a:r>
              <a:t>=0)</a:t>
            </a:r>
          </a:p>
        </p:txBody>
      </p:sp>
      <p:sp>
        <p:nvSpPr>
          <p:cNvPr id="249" name="G.degree(2) # returns the degree of node 2…"/>
          <p:cNvSpPr/>
          <p:nvPr/>
        </p:nvSpPr>
        <p:spPr>
          <a:xfrm>
            <a:off x="3559489" y="9218704"/>
            <a:ext cx="17265023" cy="15811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42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G.degree(2) # returns the degree of node 2</a:t>
            </a:r>
          </a:p>
          <a:p>
            <a:pPr algn="l">
              <a:defRPr sz="42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G.degree()  # dict with the degree of all nodes of G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egr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Degree</a:t>
            </a:r>
          </a:p>
        </p:txBody>
      </p:sp>
      <p:sp>
        <p:nvSpPr>
          <p:cNvPr id="252" name="In a directed network we have…"/>
          <p:cNvSpPr txBox="1">
            <a:spLocks noGrp="1"/>
          </p:cNvSpPr>
          <p:nvPr>
            <p:ph type="body" sz="half" idx="1"/>
          </p:nvPr>
        </p:nvSpPr>
        <p:spPr>
          <a:xfrm>
            <a:off x="4387453" y="3280813"/>
            <a:ext cx="15609094" cy="4919175"/>
          </a:xfrm>
          <a:prstGeom prst="rect">
            <a:avLst/>
          </a:prstGeom>
        </p:spPr>
        <p:txBody>
          <a:bodyPr/>
          <a:lstStyle/>
          <a:p>
            <a:r>
              <a:t>In a directed network we have</a:t>
            </a:r>
          </a:p>
          <a:p>
            <a:pPr lvl="1"/>
            <a:r>
              <a:rPr b="1"/>
              <a:t>in-degree</a:t>
            </a:r>
            <a:r>
              <a:t> of a node = number of incoming links </a:t>
            </a:r>
            <a:r>
              <a:rPr i="1"/>
              <a:t>k</a:t>
            </a:r>
            <a:r>
              <a:rPr i="1" baseline="31999"/>
              <a:t>in</a:t>
            </a:r>
            <a:r>
              <a:rPr i="1" baseline="-5999"/>
              <a:t>i</a:t>
            </a:r>
            <a:endParaRPr i="1"/>
          </a:p>
          <a:p>
            <a:pPr lvl="1"/>
            <a:r>
              <a:rPr b="1"/>
              <a:t>out-degree</a:t>
            </a:r>
            <a:r>
              <a:t> of a node = number of outgoing links </a:t>
            </a:r>
            <a:r>
              <a:rPr i="1"/>
              <a:t>k</a:t>
            </a:r>
            <a:r>
              <a:rPr i="1" baseline="31999"/>
              <a:t>out</a:t>
            </a:r>
            <a:r>
              <a:rPr i="1" baseline="-5999"/>
              <a:t>i</a:t>
            </a:r>
          </a:p>
        </p:txBody>
      </p:sp>
      <p:sp>
        <p:nvSpPr>
          <p:cNvPr id="253" name="D.in_degree(4)…"/>
          <p:cNvSpPr/>
          <p:nvPr/>
        </p:nvSpPr>
        <p:spPr>
          <a:xfrm>
            <a:off x="6591308" y="8825217"/>
            <a:ext cx="11201384" cy="27495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53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D.in_degree(4)</a:t>
            </a:r>
          </a:p>
          <a:p>
            <a:pPr algn="l">
              <a:defRPr sz="53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D.out_degree(4)</a:t>
            </a:r>
          </a:p>
          <a:p>
            <a:pPr algn="l">
              <a:defRPr sz="53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D.degree(4)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treng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Strength</a:t>
            </a:r>
          </a:p>
        </p:txBody>
      </p:sp>
      <p:sp>
        <p:nvSpPr>
          <p:cNvPr id="256" name="In a weighted network we have strength                             (a.k.a. weighted degree)…"/>
          <p:cNvSpPr txBox="1">
            <a:spLocks noGrp="1"/>
          </p:cNvSpPr>
          <p:nvPr>
            <p:ph type="body" sz="half" idx="1"/>
          </p:nvPr>
        </p:nvSpPr>
        <p:spPr>
          <a:xfrm>
            <a:off x="1838607" y="3365382"/>
            <a:ext cx="20706786" cy="4919174"/>
          </a:xfrm>
          <a:prstGeom prst="rect">
            <a:avLst/>
          </a:prstGeom>
        </p:spPr>
        <p:txBody>
          <a:bodyPr/>
          <a:lstStyle/>
          <a:p>
            <a:pPr marL="580628" indent="-580628" defTabSz="780454">
              <a:spcBef>
                <a:spcPts val="5600"/>
              </a:spcBef>
              <a:defRPr sz="4180"/>
            </a:pPr>
            <a:r>
              <a:t>In a weighted network we have </a:t>
            </a:r>
            <a:r>
              <a:rPr b="1"/>
              <a:t>strength</a:t>
            </a:r>
            <a:r>
              <a:t>                             (a.k.a. </a:t>
            </a:r>
            <a:r>
              <a:rPr b="1"/>
              <a:t>weighted degree</a:t>
            </a:r>
            <a:r>
              <a:t>)</a:t>
            </a:r>
          </a:p>
          <a:p>
            <a:pPr marL="580628" indent="-580628" defTabSz="780454">
              <a:spcBef>
                <a:spcPts val="5600"/>
              </a:spcBef>
              <a:defRPr sz="4180"/>
            </a:pPr>
            <a:r>
              <a:t>In a weighted directed network we have</a:t>
            </a:r>
          </a:p>
          <a:p>
            <a:pPr marL="1002903" lvl="1" indent="-580628" defTabSz="780454">
              <a:spcBef>
                <a:spcPts val="5600"/>
              </a:spcBef>
              <a:defRPr sz="4180"/>
            </a:pPr>
            <a:r>
              <a:rPr b="1"/>
              <a:t>in-strength</a:t>
            </a:r>
            <a:endParaRPr i="1"/>
          </a:p>
          <a:p>
            <a:pPr marL="1002903" lvl="1" indent="-580628" defTabSz="780454">
              <a:spcBef>
                <a:spcPts val="5600"/>
              </a:spcBef>
              <a:defRPr sz="4180"/>
            </a:pPr>
            <a:r>
              <a:rPr b="1"/>
              <a:t>out-strength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Equation"/>
              <p:cNvSpPr txBox="1"/>
              <p:nvPr/>
            </p:nvSpPr>
            <p:spPr>
              <a:xfrm>
                <a:off x="12723554" y="3252360"/>
                <a:ext cx="3085634" cy="170021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7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sz="5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sz="5700"/>
              </a:p>
            </p:txBody>
          </p:sp>
        </mc:Choice>
        <mc:Fallback>
          <p:sp>
            <p:nvSpPr>
              <p:cNvPr id="25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554" y="3252360"/>
                <a:ext cx="3085634" cy="1700211"/>
              </a:xfrm>
              <a:prstGeom prst="rect">
                <a:avLst/>
              </a:prstGeom>
              <a:blipFill>
                <a:blip r:embed="rId2"/>
                <a:stretch>
                  <a:fillRect l="-4098" r="-409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8" name="Equation"/>
              <p:cNvSpPr txBox="1"/>
              <p:nvPr/>
            </p:nvSpPr>
            <p:spPr>
              <a:xfrm>
                <a:off x="6761601" y="5991189"/>
                <a:ext cx="2623007" cy="13124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>
          <p:sp>
            <p:nvSpPr>
              <p:cNvPr id="25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601" y="5991189"/>
                <a:ext cx="2623007" cy="1312443"/>
              </a:xfrm>
              <a:prstGeom prst="rect">
                <a:avLst/>
              </a:prstGeom>
              <a:blipFill>
                <a:blip r:embed="rId3"/>
                <a:stretch>
                  <a:fillRect l="-3365" r="-384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Equation"/>
              <p:cNvSpPr txBox="1"/>
              <p:nvPr/>
            </p:nvSpPr>
            <p:spPr>
              <a:xfrm>
                <a:off x="6659439" y="7416816"/>
                <a:ext cx="2827331" cy="13124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sz="4400"/>
              </a:p>
            </p:txBody>
          </p:sp>
        </mc:Choice>
        <mc:Fallback>
          <p:sp>
            <p:nvSpPr>
              <p:cNvPr id="25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39" y="7416816"/>
                <a:ext cx="2827331" cy="1312443"/>
              </a:xfrm>
              <a:prstGeom prst="rect">
                <a:avLst/>
              </a:prstGeom>
              <a:blipFill>
                <a:blip r:embed="rId4"/>
                <a:stretch>
                  <a:fillRect l="-4464" r="-71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W.degree(4) # degree…"/>
          <p:cNvSpPr/>
          <p:nvPr/>
        </p:nvSpPr>
        <p:spPr>
          <a:xfrm>
            <a:off x="4140323" y="9486946"/>
            <a:ext cx="16103354" cy="18097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49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W.degree(4) # degree</a:t>
            </a:r>
          </a:p>
          <a:p>
            <a:pPr algn="l">
              <a:defRPr sz="49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W.degree(4, weight='weight') # strength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degree.pdf" descr="degre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6292" y="693801"/>
            <a:ext cx="17591416" cy="11194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he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plan</a:t>
            </a:r>
          </a:p>
        </p:txBody>
      </p:sp>
      <p:sp>
        <p:nvSpPr>
          <p:cNvPr id="126" name="In the previous chapter we saw a bunch of interesting networks arising in many different domai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previous chapter we saw a bunch of interesting networks arising in many different domains</a:t>
            </a:r>
          </a:p>
          <a:p>
            <a:r>
              <a:t>Now let us learn the language of networks</a:t>
            </a:r>
          </a:p>
          <a:p>
            <a:pPr lvl="1"/>
            <a:r>
              <a:t>The components: nodes, links</a:t>
            </a:r>
          </a:p>
          <a:p>
            <a:pPr lvl="1"/>
            <a:r>
              <a:t>Types of networks and representations</a:t>
            </a:r>
          </a:p>
          <a:p>
            <a:pPr lvl="1"/>
            <a:r>
              <a:t>Features of nodes and links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verage degr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Average degree</a:t>
            </a:r>
          </a:p>
        </p:txBody>
      </p:sp>
      <p:sp>
        <p:nvSpPr>
          <p:cNvPr id="265" name="The average degree of a network is…"/>
          <p:cNvSpPr txBox="1">
            <a:spLocks noGrp="1"/>
          </p:cNvSpPr>
          <p:nvPr>
            <p:ph type="body" sz="half" idx="1"/>
          </p:nvPr>
        </p:nvSpPr>
        <p:spPr>
          <a:xfrm>
            <a:off x="1288250" y="3727881"/>
            <a:ext cx="21616670" cy="5405115"/>
          </a:xfrm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b="1"/>
              <a:t>average degree</a:t>
            </a:r>
            <a:r>
              <a:t> of a network is </a:t>
            </a:r>
          </a:p>
          <a:p>
            <a:r>
              <a:t>We can connect network size, number of links, density, and average degree</a:t>
            </a:r>
          </a:p>
          <a:p>
            <a:r>
              <a:t>In undirected networks: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" name="Equation"/>
              <p:cNvSpPr txBox="1"/>
              <p:nvPr/>
            </p:nvSpPr>
            <p:spPr>
              <a:xfrm>
                <a:off x="11752301" y="3790652"/>
                <a:ext cx="3959204" cy="207983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f>
                        <m:fPr>
                          <m:ctrlP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sz="6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sz="6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sz="6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6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sz="6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sz="6700"/>
              </a:p>
            </p:txBody>
          </p:sp>
        </mc:Choice>
        <mc:Fallback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301" y="3790652"/>
                <a:ext cx="3959204" cy="2079830"/>
              </a:xfrm>
              <a:prstGeom prst="rect">
                <a:avLst/>
              </a:prstGeom>
              <a:blipFill>
                <a:blip r:embed="rId2"/>
                <a:stretch>
                  <a:fillRect l="-9265" t="-85455" r="-3514" b="-733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7" name="Equation"/>
              <p:cNvSpPr txBox="1"/>
              <p:nvPr/>
            </p:nvSpPr>
            <p:spPr>
              <a:xfrm>
                <a:off x="8834825" y="7561948"/>
                <a:ext cx="11903714" cy="18328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f>
                        <m:fPr>
                          <m:ctrlP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sz="6700"/>
              </a:p>
            </p:txBody>
          </p:sp>
        </mc:Choice>
        <mc:Fallback>
          <p:sp>
            <p:nvSpPr>
              <p:cNvPr id="26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825" y="7561948"/>
                <a:ext cx="11903714" cy="1832840"/>
              </a:xfrm>
              <a:prstGeom prst="rect">
                <a:avLst/>
              </a:prstGeom>
              <a:blipFill>
                <a:blip r:embed="rId3"/>
                <a:stretch>
                  <a:fillRect l="-3415" t="-4110" r="-10032" b="-2054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8" name="Equation"/>
              <p:cNvSpPr txBox="1"/>
              <p:nvPr/>
            </p:nvSpPr>
            <p:spPr>
              <a:xfrm>
                <a:off x="9444581" y="9969622"/>
                <a:ext cx="6262454" cy="203920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sz="6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sz="6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sSub>
                            <m:sSubPr>
                              <m:ctrlPr>
                                <a:rPr sz="6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6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sz="6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6700"/>
              </a:p>
            </p:txBody>
          </p:sp>
        </mc:Choice>
        <mc:Fallback>
          <p:sp>
            <p:nvSpPr>
              <p:cNvPr id="26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581" y="9969622"/>
                <a:ext cx="6262454" cy="2039200"/>
              </a:xfrm>
              <a:prstGeom prst="rect">
                <a:avLst/>
              </a:prstGeom>
              <a:blipFill>
                <a:blip r:embed="rId4"/>
                <a:stretch>
                  <a:fillRect l="-5071" t="-2469" r="-8925" b="-1111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Multilayer networks"/>
          <p:cNvSpPr txBox="1">
            <a:spLocks noGrp="1"/>
          </p:cNvSpPr>
          <p:nvPr>
            <p:ph type="title"/>
          </p:nvPr>
        </p:nvSpPr>
        <p:spPr>
          <a:xfrm>
            <a:off x="1270080" y="328997"/>
            <a:ext cx="21843840" cy="3036095"/>
          </a:xfrm>
          <a:prstGeom prst="rect">
            <a:avLst/>
          </a:prstGeom>
        </p:spPr>
        <p:txBody>
          <a:bodyPr/>
          <a:lstStyle/>
          <a:p>
            <a:r>
              <a:t>Multilayer networks</a:t>
            </a:r>
          </a:p>
        </p:txBody>
      </p:sp>
      <p:sp>
        <p:nvSpPr>
          <p:cNvPr id="271" name="A network can have multiple layers, each with its own nodes and edges…"/>
          <p:cNvSpPr txBox="1">
            <a:spLocks noGrp="1"/>
          </p:cNvSpPr>
          <p:nvPr>
            <p:ph type="body" idx="1"/>
          </p:nvPr>
        </p:nvSpPr>
        <p:spPr>
          <a:xfrm>
            <a:off x="1700081" y="3192278"/>
            <a:ext cx="20983838" cy="8840392"/>
          </a:xfrm>
          <a:prstGeom prst="rect">
            <a:avLst/>
          </a:prstGeom>
        </p:spPr>
        <p:txBody>
          <a:bodyPr/>
          <a:lstStyle/>
          <a:p>
            <a:r>
              <a:t>A network can have multiple </a:t>
            </a:r>
            <a:r>
              <a:rPr b="1"/>
              <a:t>layers</a:t>
            </a:r>
            <a:r>
              <a:t>, each with its own nodes and edges</a:t>
            </a:r>
          </a:p>
          <a:p>
            <a:pPr lvl="1"/>
            <a:r>
              <a:t>Example: air transportation networks of distinct airlines, with some but not complete overlap of airport nodes</a:t>
            </a:r>
          </a:p>
          <a:p>
            <a:r>
              <a:rPr b="1"/>
              <a:t>Intralayer links</a:t>
            </a:r>
            <a:r>
              <a:t> among nodes in the same layer, </a:t>
            </a:r>
            <a:r>
              <a:rPr b="1"/>
              <a:t>interlayer links</a:t>
            </a:r>
            <a:r>
              <a:t> across layers</a:t>
            </a:r>
          </a:p>
          <a:p>
            <a:r>
              <a:t>If the sets of nodes in the different layers are identical, we call the network a </a:t>
            </a:r>
            <a:r>
              <a:rPr b="1"/>
              <a:t>multiplex</a:t>
            </a:r>
            <a:r>
              <a:t>; interlayer links are </a:t>
            </a:r>
            <a:r>
              <a:rPr b="1"/>
              <a:t>couplings</a:t>
            </a:r>
            <a:r>
              <a:t> linking the same node across layers</a:t>
            </a:r>
            <a:endParaRPr b="1"/>
          </a:p>
          <a:p>
            <a:pPr lvl="1"/>
            <a:r>
              <a:t>Example: layers to represent different types of relationship in a social network, such as friendship, family ties, coworkers, etc.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mporal networks"/>
          <p:cNvSpPr txBox="1">
            <a:spLocks noGrp="1"/>
          </p:cNvSpPr>
          <p:nvPr>
            <p:ph type="title"/>
          </p:nvPr>
        </p:nvSpPr>
        <p:spPr>
          <a:xfrm>
            <a:off x="1270080" y="328997"/>
            <a:ext cx="21843840" cy="3036095"/>
          </a:xfrm>
          <a:prstGeom prst="rect">
            <a:avLst/>
          </a:prstGeom>
        </p:spPr>
        <p:txBody>
          <a:bodyPr/>
          <a:lstStyle/>
          <a:p>
            <a:r>
              <a:t>Temporal networks</a:t>
            </a:r>
          </a:p>
        </p:txBody>
      </p:sp>
      <p:sp>
        <p:nvSpPr>
          <p:cNvPr id="274" name="A temporal network is a multiplex in which the layers represent links at different times (temporal snapshots)…"/>
          <p:cNvSpPr txBox="1">
            <a:spLocks noGrp="1"/>
          </p:cNvSpPr>
          <p:nvPr>
            <p:ph type="body" sz="half" idx="1"/>
          </p:nvPr>
        </p:nvSpPr>
        <p:spPr>
          <a:xfrm>
            <a:off x="1700081" y="3445985"/>
            <a:ext cx="20983838" cy="3666279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temporal network</a:t>
            </a:r>
            <a:r>
              <a:t> is a multiplex in which the layers represent links at different times (temporal snapshots) </a:t>
            </a:r>
          </a:p>
          <a:p>
            <a:pPr lvl="1"/>
            <a:r>
              <a:t>Example: a Twitter </a:t>
            </a:r>
            <a:br/>
            <a:r>
              <a:t>retweet network</a:t>
            </a:r>
          </a:p>
        </p:txBody>
      </p:sp>
      <p:pic>
        <p:nvPicPr>
          <p:cNvPr id="275" name="temporal.pdf" descr="tempor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572" y="5038359"/>
            <a:ext cx="15193601" cy="7225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Networks of networks"/>
          <p:cNvSpPr txBox="1">
            <a:spLocks noGrp="1"/>
          </p:cNvSpPr>
          <p:nvPr>
            <p:ph type="title"/>
          </p:nvPr>
        </p:nvSpPr>
        <p:spPr>
          <a:xfrm>
            <a:off x="1270080" y="328997"/>
            <a:ext cx="21843840" cy="3036095"/>
          </a:xfrm>
          <a:prstGeom prst="rect">
            <a:avLst/>
          </a:prstGeom>
        </p:spPr>
        <p:txBody>
          <a:bodyPr/>
          <a:lstStyle/>
          <a:p>
            <a:r>
              <a:t>Networks of networks</a:t>
            </a:r>
          </a:p>
        </p:txBody>
      </p:sp>
      <p:sp>
        <p:nvSpPr>
          <p:cNvPr id="278" name="In general, each layer in a multilayer network can have its own nodes and edges. We call this a network of networks…"/>
          <p:cNvSpPr txBox="1">
            <a:spLocks noGrp="1"/>
          </p:cNvSpPr>
          <p:nvPr>
            <p:ph type="body" idx="1"/>
          </p:nvPr>
        </p:nvSpPr>
        <p:spPr>
          <a:xfrm>
            <a:off x="863423" y="3192278"/>
            <a:ext cx="22657154" cy="8840392"/>
          </a:xfrm>
          <a:prstGeom prst="rect">
            <a:avLst/>
          </a:prstGeom>
        </p:spPr>
        <p:txBody>
          <a:bodyPr/>
          <a:lstStyle/>
          <a:p>
            <a:pPr marL="586740" indent="-586740" defTabSz="788669">
              <a:spcBef>
                <a:spcPts val="5600"/>
              </a:spcBef>
              <a:defRPr sz="4224"/>
            </a:pPr>
            <a:r>
              <a:t>In general, each layer in a multilayer network can have its own nodes and edges. We call this a </a:t>
            </a:r>
            <a:r>
              <a:rPr b="1"/>
              <a:t>network of networks</a:t>
            </a:r>
          </a:p>
          <a:p>
            <a:pPr marL="1013459" lvl="1" indent="-586740" defTabSz="788669">
              <a:spcBef>
                <a:spcPts val="5600"/>
              </a:spcBef>
              <a:defRPr sz="4224"/>
            </a:pPr>
            <a:r>
              <a:t>Examples: the electrical power grid and the Internet; also the Internet itself!</a:t>
            </a:r>
          </a:p>
          <a:p>
            <a:pPr marL="586740" indent="-586740" defTabSz="788669">
              <a:spcBef>
                <a:spcPts val="5600"/>
              </a:spcBef>
              <a:defRPr sz="4224"/>
            </a:pPr>
            <a:r>
              <a:t>The interactions between networks in the different layers are captured by the interlayer links</a:t>
            </a:r>
          </a:p>
          <a:p>
            <a:pPr marL="1013459" lvl="1" indent="-586740" defTabSz="788669">
              <a:spcBef>
                <a:spcPts val="5600"/>
              </a:spcBef>
              <a:defRPr sz="4224"/>
            </a:pPr>
            <a:r>
              <a:t>Example: power stations communicate via the Internet, Internet routers are powered by the power grid</a:t>
            </a:r>
          </a:p>
          <a:p>
            <a:pPr marL="1013459" lvl="1" indent="-586740" defTabSz="788669">
              <a:spcBef>
                <a:spcPts val="5600"/>
              </a:spcBef>
              <a:defRPr sz="4224"/>
            </a:pPr>
            <a:r>
              <a:rPr b="1"/>
              <a:t>Cascading failures</a:t>
            </a:r>
            <a:r>
              <a:t> are one type of unpredictable vulnerabilities that arise in networks of networks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implifying assump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8669">
              <a:defRPr sz="10752"/>
            </a:lvl1pPr>
          </a:lstStyle>
          <a:p>
            <a:r>
              <a:t>Simplifying assumptions</a:t>
            </a:r>
          </a:p>
        </p:txBody>
      </p:sp>
      <p:sp>
        <p:nvSpPr>
          <p:cNvPr id="281" name="We will assume:…"/>
          <p:cNvSpPr txBox="1">
            <a:spLocks noGrp="1"/>
          </p:cNvSpPr>
          <p:nvPr>
            <p:ph type="body" sz="half" idx="1"/>
          </p:nvPr>
        </p:nvSpPr>
        <p:spPr>
          <a:xfrm>
            <a:off x="2290218" y="3212761"/>
            <a:ext cx="11194670" cy="884039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500"/>
              </a:spcBef>
            </a:pPr>
            <a:r>
              <a:t>We will assume:</a:t>
            </a:r>
          </a:p>
          <a:p>
            <a:pPr lvl="1">
              <a:spcBef>
                <a:spcPts val="4500"/>
              </a:spcBef>
            </a:pPr>
            <a:r>
              <a:t>single-layer networks with a single type of nodes and a single type of link</a:t>
            </a:r>
          </a:p>
          <a:p>
            <a:pPr lvl="1">
              <a:spcBef>
                <a:spcPts val="4500"/>
              </a:spcBef>
            </a:pPr>
            <a:r>
              <a:t>no self-loops</a:t>
            </a:r>
          </a:p>
          <a:p>
            <a:pPr lvl="1">
              <a:spcBef>
                <a:spcPts val="4500"/>
              </a:spcBef>
            </a:pPr>
            <a:r>
              <a:t>at most a single link between two nodes (possibly two links with opposite directions in directed networks)</a:t>
            </a:r>
          </a:p>
        </p:txBody>
      </p:sp>
      <p:grpSp>
        <p:nvGrpSpPr>
          <p:cNvPr id="303" name="Group"/>
          <p:cNvGrpSpPr/>
          <p:nvPr/>
        </p:nvGrpSpPr>
        <p:grpSpPr>
          <a:xfrm>
            <a:off x="15432233" y="5957523"/>
            <a:ext cx="6661549" cy="3350868"/>
            <a:chOff x="0" y="0"/>
            <a:chExt cx="6661548" cy="3350867"/>
          </a:xfrm>
        </p:grpSpPr>
        <p:grpSp>
          <p:nvGrpSpPr>
            <p:cNvPr id="284" name="Group"/>
            <p:cNvGrpSpPr/>
            <p:nvPr/>
          </p:nvGrpSpPr>
          <p:grpSpPr>
            <a:xfrm>
              <a:off x="214314" y="1082725"/>
              <a:ext cx="3946920" cy="2018110"/>
              <a:chOff x="0" y="0"/>
              <a:chExt cx="3946919" cy="2018109"/>
            </a:xfrm>
          </p:grpSpPr>
          <p:sp>
            <p:nvSpPr>
              <p:cNvPr id="282" name="Line"/>
              <p:cNvSpPr/>
              <p:nvPr/>
            </p:nvSpPr>
            <p:spPr>
              <a:xfrm>
                <a:off x="0" y="0"/>
                <a:ext cx="1093885" cy="2018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600" extrusionOk="0">
                    <a:moveTo>
                      <a:pt x="430" y="0"/>
                    </a:moveTo>
                    <a:cubicBezTo>
                      <a:pt x="-139" y="4553"/>
                      <a:pt x="-707" y="9106"/>
                      <a:pt x="2704" y="12706"/>
                    </a:cubicBezTo>
                    <a:cubicBezTo>
                      <a:pt x="6114" y="16306"/>
                      <a:pt x="17861" y="20118"/>
                      <a:pt x="20893" y="2160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83" name="Line"/>
              <p:cNvSpPr/>
              <p:nvPr/>
            </p:nvSpPr>
            <p:spPr>
              <a:xfrm>
                <a:off x="2160982" y="821531"/>
                <a:ext cx="1785938" cy="107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800" y="5400"/>
                      <a:pt x="3600" y="10800"/>
                      <a:pt x="7200" y="14400"/>
                    </a:cubicBezTo>
                    <a:cubicBezTo>
                      <a:pt x="10800" y="18000"/>
                      <a:pt x="19200" y="20400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85" name="Shape"/>
            <p:cNvSpPr/>
            <p:nvPr/>
          </p:nvSpPr>
          <p:spPr>
            <a:xfrm>
              <a:off x="4998415" y="-1"/>
              <a:ext cx="852758" cy="84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0346" extrusionOk="0">
                  <a:moveTo>
                    <a:pt x="5685" y="20253"/>
                  </a:moveTo>
                  <a:cubicBezTo>
                    <a:pt x="2398" y="19293"/>
                    <a:pt x="-419" y="9213"/>
                    <a:pt x="51" y="5853"/>
                  </a:cubicBezTo>
                  <a:cubicBezTo>
                    <a:pt x="520" y="2493"/>
                    <a:pt x="5685" y="573"/>
                    <a:pt x="8503" y="93"/>
                  </a:cubicBezTo>
                  <a:cubicBezTo>
                    <a:pt x="11320" y="-387"/>
                    <a:pt x="15077" y="1053"/>
                    <a:pt x="16955" y="2973"/>
                  </a:cubicBezTo>
                  <a:cubicBezTo>
                    <a:pt x="18833" y="4893"/>
                    <a:pt x="21181" y="8733"/>
                    <a:pt x="19772" y="11613"/>
                  </a:cubicBezTo>
                  <a:cubicBezTo>
                    <a:pt x="18364" y="14493"/>
                    <a:pt x="8972" y="21213"/>
                    <a:pt x="5685" y="20253"/>
                  </a:cubicBezTo>
                  <a:close/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6" name="Line"/>
            <p:cNvSpPr/>
            <p:nvPr/>
          </p:nvSpPr>
          <p:spPr>
            <a:xfrm>
              <a:off x="232171" y="1082725"/>
              <a:ext cx="1071564" cy="202257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" name="Line"/>
            <p:cNvSpPr/>
            <p:nvPr/>
          </p:nvSpPr>
          <p:spPr>
            <a:xfrm flipH="1">
              <a:off x="1303734" y="600522"/>
              <a:ext cx="1308200" cy="250031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" name="Line"/>
            <p:cNvSpPr/>
            <p:nvPr/>
          </p:nvSpPr>
          <p:spPr>
            <a:xfrm flipH="1">
              <a:off x="2375296" y="600522"/>
              <a:ext cx="236638" cy="118988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" name="Line"/>
            <p:cNvSpPr/>
            <p:nvPr/>
          </p:nvSpPr>
          <p:spPr>
            <a:xfrm flipH="1">
              <a:off x="2268139" y="1797100"/>
              <a:ext cx="1189883" cy="11832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" name="Line"/>
            <p:cNvSpPr/>
            <p:nvPr/>
          </p:nvSpPr>
          <p:spPr>
            <a:xfrm flipH="1" flipV="1">
              <a:off x="2500312" y="1904256"/>
              <a:ext cx="1785938" cy="107156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Line"/>
            <p:cNvSpPr/>
            <p:nvPr/>
          </p:nvSpPr>
          <p:spPr>
            <a:xfrm flipH="1" flipV="1">
              <a:off x="3571875" y="1797099"/>
              <a:ext cx="2736950" cy="11832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" name="Line"/>
            <p:cNvSpPr/>
            <p:nvPr/>
          </p:nvSpPr>
          <p:spPr>
            <a:xfrm flipH="1">
              <a:off x="3571875" y="832694"/>
              <a:ext cx="1665387" cy="9510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" name="Line"/>
            <p:cNvSpPr/>
            <p:nvPr/>
          </p:nvSpPr>
          <p:spPr>
            <a:xfrm flipH="1">
              <a:off x="1303734" y="1904256"/>
              <a:ext cx="1071563" cy="118988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302" name="Group"/>
            <p:cNvGrpSpPr/>
            <p:nvPr/>
          </p:nvGrpSpPr>
          <p:grpSpPr>
            <a:xfrm>
              <a:off x="0" y="368350"/>
              <a:ext cx="6661549" cy="2982518"/>
              <a:chOff x="0" y="0"/>
              <a:chExt cx="6661548" cy="2982516"/>
            </a:xfrm>
          </p:grpSpPr>
          <p:sp>
            <p:nvSpPr>
              <p:cNvPr id="294" name="Oval"/>
              <p:cNvSpPr/>
              <p:nvPr/>
            </p:nvSpPr>
            <p:spPr>
              <a:xfrm>
                <a:off x="0" y="475505"/>
                <a:ext cx="475507" cy="47774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95" name="Oval"/>
              <p:cNvSpPr/>
              <p:nvPr/>
            </p:nvSpPr>
            <p:spPr>
              <a:xfrm>
                <a:off x="2140892" y="1310431"/>
                <a:ext cx="475508" cy="47774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96" name="Circle"/>
              <p:cNvSpPr/>
              <p:nvPr/>
            </p:nvSpPr>
            <p:spPr>
              <a:xfrm>
                <a:off x="2377529" y="0"/>
                <a:ext cx="475507" cy="475507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97" name="Oval"/>
              <p:cNvSpPr/>
              <p:nvPr/>
            </p:nvSpPr>
            <p:spPr>
              <a:xfrm>
                <a:off x="4042916" y="2384226"/>
                <a:ext cx="475507" cy="47774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98" name="Oval"/>
              <p:cNvSpPr/>
              <p:nvPr/>
            </p:nvSpPr>
            <p:spPr>
              <a:xfrm>
                <a:off x="4996160" y="236636"/>
                <a:ext cx="475507" cy="47774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99" name="Oval"/>
              <p:cNvSpPr/>
              <p:nvPr/>
            </p:nvSpPr>
            <p:spPr>
              <a:xfrm>
                <a:off x="3330773" y="1192112"/>
                <a:ext cx="475508" cy="47774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00" name="Circle"/>
              <p:cNvSpPr/>
              <p:nvPr/>
            </p:nvSpPr>
            <p:spPr>
              <a:xfrm>
                <a:off x="6183808" y="1310431"/>
                <a:ext cx="477741" cy="47774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01" name="Oval"/>
              <p:cNvSpPr/>
              <p:nvPr/>
            </p:nvSpPr>
            <p:spPr>
              <a:xfrm>
                <a:off x="1069330" y="2504777"/>
                <a:ext cx="475507" cy="477740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304" name="No!"/>
          <p:cNvSpPr txBox="1"/>
          <p:nvPr/>
        </p:nvSpPr>
        <p:spPr>
          <a:xfrm>
            <a:off x="20651514" y="5135326"/>
            <a:ext cx="818008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No!</a:t>
            </a:r>
          </a:p>
        </p:txBody>
      </p:sp>
      <p:sp>
        <p:nvSpPr>
          <p:cNvPr id="305" name="No!"/>
          <p:cNvSpPr txBox="1"/>
          <p:nvPr/>
        </p:nvSpPr>
        <p:spPr>
          <a:xfrm>
            <a:off x="18072313" y="8729647"/>
            <a:ext cx="818008" cy="62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No!</a:t>
            </a:r>
          </a:p>
        </p:txBody>
      </p:sp>
      <p:sp>
        <p:nvSpPr>
          <p:cNvPr id="306" name="No!"/>
          <p:cNvSpPr txBox="1"/>
          <p:nvPr/>
        </p:nvSpPr>
        <p:spPr>
          <a:xfrm>
            <a:off x="14872941" y="8151907"/>
            <a:ext cx="818008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No!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Network representations"/>
          <p:cNvSpPr txBox="1">
            <a:spLocks noGrp="1"/>
          </p:cNvSpPr>
          <p:nvPr>
            <p:ph type="title"/>
          </p:nvPr>
        </p:nvSpPr>
        <p:spPr>
          <a:xfrm>
            <a:off x="891493" y="526325"/>
            <a:ext cx="14959852" cy="3036094"/>
          </a:xfrm>
          <a:prstGeom prst="rect">
            <a:avLst/>
          </a:prstGeom>
        </p:spPr>
        <p:txBody>
          <a:bodyPr/>
          <a:lstStyle>
            <a:lvl1pPr defTabSz="747593">
              <a:defRPr sz="10192"/>
            </a:lvl1pPr>
          </a:lstStyle>
          <a:p>
            <a:r>
              <a:t>Network representations</a:t>
            </a:r>
          </a:p>
        </p:txBody>
      </p:sp>
      <p:sp>
        <p:nvSpPr>
          <p:cNvPr id="309" name="Adjacency matrix: N x N matrix where each element aij = 1 if i and j are adjacent, zero otherwise…"/>
          <p:cNvSpPr txBox="1">
            <a:spLocks noGrp="1"/>
          </p:cNvSpPr>
          <p:nvPr>
            <p:ph type="body" sz="half" idx="1"/>
          </p:nvPr>
        </p:nvSpPr>
        <p:spPr>
          <a:xfrm>
            <a:off x="1042186" y="3051330"/>
            <a:ext cx="13547730" cy="6458702"/>
          </a:xfrm>
          <a:prstGeom prst="rect">
            <a:avLst/>
          </a:prstGeom>
        </p:spPr>
        <p:txBody>
          <a:bodyPr/>
          <a:lstStyle/>
          <a:p>
            <a:r>
              <a:rPr b="1"/>
              <a:t>Adjacency matrix</a:t>
            </a:r>
            <a:r>
              <a:t>: </a:t>
            </a:r>
            <a:r>
              <a:rPr i="1"/>
              <a:t>N</a:t>
            </a:r>
            <a:r>
              <a:t> x </a:t>
            </a:r>
            <a:r>
              <a:rPr i="1"/>
              <a:t>N</a:t>
            </a:r>
            <a:r>
              <a:t> matrix where each element </a:t>
            </a:r>
            <a:r>
              <a:rPr i="1"/>
              <a:t>a</a:t>
            </a:r>
            <a:r>
              <a:rPr i="1" baseline="-5999"/>
              <a:t>ij </a:t>
            </a:r>
            <a:r>
              <a:t>= 1 if </a:t>
            </a:r>
            <a:r>
              <a:rPr i="1"/>
              <a:t>i</a:t>
            </a:r>
            <a:r>
              <a:t> and </a:t>
            </a:r>
            <a:r>
              <a:rPr i="1"/>
              <a:t>j</a:t>
            </a:r>
            <a:r>
              <a:t> are adjacent, zero otherwise</a:t>
            </a:r>
          </a:p>
          <a:p>
            <a:r>
              <a:t>The diagonal elements are zero because we have no self-loops</a:t>
            </a:r>
          </a:p>
          <a:p>
            <a:r>
              <a:t>In undirected networks, the matrix is symmetric: </a:t>
            </a:r>
            <a:br/>
            <a:r>
              <a:rPr i="1"/>
              <a:t>a</a:t>
            </a:r>
            <a:r>
              <a:rPr i="1" baseline="-5999"/>
              <a:t>ij </a:t>
            </a:r>
            <a:r>
              <a:t>= </a:t>
            </a:r>
            <a:r>
              <a:rPr i="1"/>
              <a:t>a</a:t>
            </a:r>
            <a:r>
              <a:rPr i="1" baseline="-5999"/>
              <a:t>ji</a:t>
            </a:r>
          </a:p>
        </p:txBody>
      </p:sp>
      <p:grpSp>
        <p:nvGrpSpPr>
          <p:cNvPr id="342" name="Group"/>
          <p:cNvGrpSpPr/>
          <p:nvPr/>
        </p:nvGrpSpPr>
        <p:grpSpPr>
          <a:xfrm>
            <a:off x="16116583" y="801965"/>
            <a:ext cx="7375925" cy="4411266"/>
            <a:chOff x="0" y="0"/>
            <a:chExt cx="7375923" cy="4411265"/>
          </a:xfrm>
        </p:grpSpPr>
        <p:grpSp>
          <p:nvGrpSpPr>
            <p:cNvPr id="328" name="Group"/>
            <p:cNvGrpSpPr/>
            <p:nvPr/>
          </p:nvGrpSpPr>
          <p:grpSpPr>
            <a:xfrm>
              <a:off x="714374" y="232171"/>
              <a:ext cx="6661550" cy="2982519"/>
              <a:chOff x="0" y="0"/>
              <a:chExt cx="6661548" cy="2982517"/>
            </a:xfrm>
          </p:grpSpPr>
          <p:grpSp>
            <p:nvGrpSpPr>
              <p:cNvPr id="318" name="Group"/>
              <p:cNvGrpSpPr/>
              <p:nvPr/>
            </p:nvGrpSpPr>
            <p:grpSpPr>
              <a:xfrm>
                <a:off x="236636" y="236636"/>
                <a:ext cx="6067724" cy="2507011"/>
                <a:chOff x="0" y="0"/>
                <a:chExt cx="6067722" cy="2507009"/>
              </a:xfrm>
            </p:grpSpPr>
            <p:sp>
              <p:nvSpPr>
                <p:cNvPr id="310" name="Line"/>
                <p:cNvSpPr/>
                <p:nvPr/>
              </p:nvSpPr>
              <p:spPr>
                <a:xfrm>
                  <a:off x="0" y="475929"/>
                  <a:ext cx="1069724" cy="203108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1" name="Line"/>
                <p:cNvSpPr/>
                <p:nvPr/>
              </p:nvSpPr>
              <p:spPr>
                <a:xfrm flipH="1">
                  <a:off x="1069723" y="0"/>
                  <a:ext cx="1308681" cy="25070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2" name="Line"/>
                <p:cNvSpPr/>
                <p:nvPr/>
              </p:nvSpPr>
              <p:spPr>
                <a:xfrm flipH="1">
                  <a:off x="2141682" y="0"/>
                  <a:ext cx="236724" cy="1193175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3" name="Line"/>
                <p:cNvSpPr/>
                <p:nvPr/>
              </p:nvSpPr>
              <p:spPr>
                <a:xfrm flipH="1">
                  <a:off x="2021086" y="1193175"/>
                  <a:ext cx="1190319" cy="11842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4" name="Line"/>
                <p:cNvSpPr/>
                <p:nvPr/>
              </p:nvSpPr>
              <p:spPr>
                <a:xfrm flipH="1" flipV="1">
                  <a:off x="2260042" y="1311599"/>
                  <a:ext cx="1784362" cy="1074753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5" name="Line"/>
                <p:cNvSpPr/>
                <p:nvPr/>
              </p:nvSpPr>
              <p:spPr>
                <a:xfrm flipH="1" flipV="1">
                  <a:off x="3211405" y="1193176"/>
                  <a:ext cx="2856318" cy="11842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6" name="Line"/>
                <p:cNvSpPr/>
                <p:nvPr/>
              </p:nvSpPr>
              <p:spPr>
                <a:xfrm flipH="1">
                  <a:off x="3331999" y="236848"/>
                  <a:ext cx="1666000" cy="95632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17" name="Line"/>
                <p:cNvSpPr/>
                <p:nvPr/>
              </p:nvSpPr>
              <p:spPr>
                <a:xfrm flipH="1">
                  <a:off x="1069723" y="1311600"/>
                  <a:ext cx="1071957" cy="11954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27" name="Group"/>
              <p:cNvGrpSpPr/>
              <p:nvPr/>
            </p:nvGrpSpPr>
            <p:grpSpPr>
              <a:xfrm>
                <a:off x="0" y="0"/>
                <a:ext cx="6661549" cy="2982518"/>
                <a:chOff x="0" y="0"/>
                <a:chExt cx="6661548" cy="2982517"/>
              </a:xfrm>
            </p:grpSpPr>
            <p:sp>
              <p:nvSpPr>
                <p:cNvPr id="319" name="Oval"/>
                <p:cNvSpPr/>
                <p:nvPr/>
              </p:nvSpPr>
              <p:spPr>
                <a:xfrm>
                  <a:off x="0" y="475505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0" name="Oval"/>
                <p:cNvSpPr/>
                <p:nvPr/>
              </p:nvSpPr>
              <p:spPr>
                <a:xfrm>
                  <a:off x="2140892" y="1310431"/>
                  <a:ext cx="475508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1" name="Circle"/>
                <p:cNvSpPr/>
                <p:nvPr/>
              </p:nvSpPr>
              <p:spPr>
                <a:xfrm>
                  <a:off x="2377529" y="0"/>
                  <a:ext cx="475507" cy="475507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2" name="Oval"/>
                <p:cNvSpPr/>
                <p:nvPr/>
              </p:nvSpPr>
              <p:spPr>
                <a:xfrm>
                  <a:off x="4042916" y="2384226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3" name="Oval"/>
                <p:cNvSpPr/>
                <p:nvPr/>
              </p:nvSpPr>
              <p:spPr>
                <a:xfrm>
                  <a:off x="4996160" y="236636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4" name="Oval"/>
                <p:cNvSpPr/>
                <p:nvPr/>
              </p:nvSpPr>
              <p:spPr>
                <a:xfrm>
                  <a:off x="3330773" y="1192113"/>
                  <a:ext cx="475508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5" name="Circle"/>
                <p:cNvSpPr/>
                <p:nvPr/>
              </p:nvSpPr>
              <p:spPr>
                <a:xfrm>
                  <a:off x="6183808" y="1310431"/>
                  <a:ext cx="477741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26" name="Oval"/>
                <p:cNvSpPr/>
                <p:nvPr/>
              </p:nvSpPr>
              <p:spPr>
                <a:xfrm>
                  <a:off x="1069330" y="2504777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329" name="2"/>
            <p:cNvSpPr txBox="1"/>
            <p:nvPr/>
          </p:nvSpPr>
          <p:spPr>
            <a:xfrm>
              <a:off x="1303734" y="2732484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2</a:t>
              </a:r>
            </a:p>
          </p:txBody>
        </p:sp>
        <p:sp>
          <p:nvSpPr>
            <p:cNvPr id="330" name="1"/>
            <p:cNvSpPr txBox="1"/>
            <p:nvPr/>
          </p:nvSpPr>
          <p:spPr>
            <a:xfrm>
              <a:off x="1113978" y="589359"/>
              <a:ext cx="5715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</a:t>
              </a:r>
            </a:p>
          </p:txBody>
        </p:sp>
        <p:sp>
          <p:nvSpPr>
            <p:cNvPr id="331" name="3"/>
            <p:cNvSpPr txBox="1"/>
            <p:nvPr/>
          </p:nvSpPr>
          <p:spPr>
            <a:xfrm>
              <a:off x="3495972" y="232171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3</a:t>
              </a:r>
            </a:p>
          </p:txBody>
        </p:sp>
        <p:sp>
          <p:nvSpPr>
            <p:cNvPr id="332" name="4"/>
            <p:cNvSpPr txBox="1"/>
            <p:nvPr/>
          </p:nvSpPr>
          <p:spPr>
            <a:xfrm>
              <a:off x="3089671" y="1926579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4</a:t>
              </a:r>
            </a:p>
          </p:txBody>
        </p:sp>
        <p:sp>
          <p:nvSpPr>
            <p:cNvPr id="333" name="5"/>
            <p:cNvSpPr txBox="1"/>
            <p:nvPr/>
          </p:nvSpPr>
          <p:spPr>
            <a:xfrm>
              <a:off x="4328666" y="1785937"/>
              <a:ext cx="28651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5</a:t>
              </a:r>
            </a:p>
          </p:txBody>
        </p:sp>
        <p:sp>
          <p:nvSpPr>
            <p:cNvPr id="334" name="7"/>
            <p:cNvSpPr txBox="1"/>
            <p:nvPr/>
          </p:nvSpPr>
          <p:spPr>
            <a:xfrm>
              <a:off x="5043041" y="2283767"/>
              <a:ext cx="28651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7</a:t>
              </a:r>
            </a:p>
          </p:txBody>
        </p:sp>
        <p:sp>
          <p:nvSpPr>
            <p:cNvPr id="335" name="6"/>
            <p:cNvSpPr txBox="1"/>
            <p:nvPr/>
          </p:nvSpPr>
          <p:spPr>
            <a:xfrm>
              <a:off x="5281910" y="0"/>
              <a:ext cx="286520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6</a:t>
              </a:r>
            </a:p>
          </p:txBody>
        </p:sp>
        <p:sp>
          <p:nvSpPr>
            <p:cNvPr id="336" name="8"/>
            <p:cNvSpPr txBox="1"/>
            <p:nvPr/>
          </p:nvSpPr>
          <p:spPr>
            <a:xfrm>
              <a:off x="6536531" y="1093886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8</a:t>
              </a:r>
            </a:p>
          </p:txBody>
        </p:sp>
        <p:sp>
          <p:nvSpPr>
            <p:cNvPr id="337" name="Line"/>
            <p:cNvSpPr/>
            <p:nvPr/>
          </p:nvSpPr>
          <p:spPr>
            <a:xfrm>
              <a:off x="232171" y="3804046"/>
              <a:ext cx="1904256" cy="3571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" name="Circle"/>
            <p:cNvSpPr/>
            <p:nvPr/>
          </p:nvSpPr>
          <p:spPr>
            <a:xfrm>
              <a:off x="1893093" y="3929062"/>
              <a:ext cx="482204" cy="48220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" name="Circle"/>
            <p:cNvSpPr/>
            <p:nvPr/>
          </p:nvSpPr>
          <p:spPr>
            <a:xfrm>
              <a:off x="0" y="3571875"/>
              <a:ext cx="482204" cy="48220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9"/>
            <p:cNvSpPr txBox="1"/>
            <p:nvPr/>
          </p:nvSpPr>
          <p:spPr>
            <a:xfrm>
              <a:off x="2348507" y="3712517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9</a:t>
              </a:r>
            </a:p>
          </p:txBody>
        </p:sp>
        <p:sp>
          <p:nvSpPr>
            <p:cNvPr id="341" name="10"/>
            <p:cNvSpPr txBox="1"/>
            <p:nvPr/>
          </p:nvSpPr>
          <p:spPr>
            <a:xfrm>
              <a:off x="0" y="3089671"/>
              <a:ext cx="49783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10</a:t>
              </a:r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15232501" y="6001608"/>
            <a:ext cx="8072885" cy="6192318"/>
            <a:chOff x="0" y="0"/>
            <a:chExt cx="8072883" cy="6192316"/>
          </a:xfrm>
        </p:grpSpPr>
        <p:pic>
          <p:nvPicPr>
            <p:cNvPr id="343" name="image6.png" descr="image6.png"/>
            <p:cNvPicPr>
              <a:picLocks/>
            </p:cNvPicPr>
            <p:nvPr/>
          </p:nvPicPr>
          <p:blipFill>
            <a:blip r:embed="rId2">
              <a:extLst/>
            </a:blip>
            <a:srcRect l="2316" t="20295" r="16607" b="14589"/>
            <a:stretch>
              <a:fillRect/>
            </a:stretch>
          </p:blipFill>
          <p:spPr>
            <a:xfrm>
              <a:off x="0" y="0"/>
              <a:ext cx="8072884" cy="6192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Rectangle"/>
            <p:cNvSpPr/>
            <p:nvPr/>
          </p:nvSpPr>
          <p:spPr>
            <a:xfrm>
              <a:off x="791149" y="737562"/>
              <a:ext cx="6954373" cy="516105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46" name="nx.adjacency_matrix(G)…"/>
          <p:cNvSpPr/>
          <p:nvPr/>
        </p:nvSpPr>
        <p:spPr>
          <a:xfrm>
            <a:off x="4524202" y="8920448"/>
            <a:ext cx="8827744" cy="32067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nx.adjacency_matrix(G)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print(nx.adjacency_matrix(G))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G.edge[3][4]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G.edge[3][4]['color']='blue'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G.edge[3][4]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G.edge[4]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Network representations"/>
          <p:cNvSpPr txBox="1">
            <a:spLocks noGrp="1"/>
          </p:cNvSpPr>
          <p:nvPr>
            <p:ph type="title"/>
          </p:nvPr>
        </p:nvSpPr>
        <p:spPr>
          <a:xfrm>
            <a:off x="891493" y="526325"/>
            <a:ext cx="14959852" cy="3036094"/>
          </a:xfrm>
          <a:prstGeom prst="rect">
            <a:avLst/>
          </a:prstGeom>
        </p:spPr>
        <p:txBody>
          <a:bodyPr/>
          <a:lstStyle>
            <a:lvl1pPr defTabSz="747593">
              <a:defRPr sz="10192"/>
            </a:lvl1pPr>
          </a:lstStyle>
          <a:p>
            <a:r>
              <a:t>Network representations</a:t>
            </a:r>
          </a:p>
        </p:txBody>
      </p:sp>
      <p:sp>
        <p:nvSpPr>
          <p:cNvPr id="349" name="In undirected networks, the degree is obtained by summing adjacency matrix elements across rows or columns:"/>
          <p:cNvSpPr txBox="1">
            <a:spLocks noGrp="1"/>
          </p:cNvSpPr>
          <p:nvPr>
            <p:ph type="body" sz="quarter" idx="1"/>
          </p:nvPr>
        </p:nvSpPr>
        <p:spPr>
          <a:xfrm>
            <a:off x="1944253" y="3623382"/>
            <a:ext cx="10495656" cy="4234036"/>
          </a:xfrm>
          <a:prstGeom prst="rect">
            <a:avLst/>
          </a:prstGeom>
        </p:spPr>
        <p:txBody>
          <a:bodyPr/>
          <a:lstStyle/>
          <a:p>
            <a:r>
              <a:t>In undirected networks, the degree is obtained by summing adjacency matrix elements across rows or columns:</a:t>
            </a:r>
          </a:p>
        </p:txBody>
      </p:sp>
      <p:grpSp>
        <p:nvGrpSpPr>
          <p:cNvPr id="382" name="Group"/>
          <p:cNvGrpSpPr/>
          <p:nvPr/>
        </p:nvGrpSpPr>
        <p:grpSpPr>
          <a:xfrm>
            <a:off x="16116583" y="801965"/>
            <a:ext cx="7375925" cy="4411266"/>
            <a:chOff x="0" y="0"/>
            <a:chExt cx="7375923" cy="4411265"/>
          </a:xfrm>
        </p:grpSpPr>
        <p:grpSp>
          <p:nvGrpSpPr>
            <p:cNvPr id="368" name="Group"/>
            <p:cNvGrpSpPr/>
            <p:nvPr/>
          </p:nvGrpSpPr>
          <p:grpSpPr>
            <a:xfrm>
              <a:off x="714374" y="232171"/>
              <a:ext cx="6661550" cy="2982519"/>
              <a:chOff x="0" y="0"/>
              <a:chExt cx="6661548" cy="2982517"/>
            </a:xfrm>
          </p:grpSpPr>
          <p:grpSp>
            <p:nvGrpSpPr>
              <p:cNvPr id="358" name="Group"/>
              <p:cNvGrpSpPr/>
              <p:nvPr/>
            </p:nvGrpSpPr>
            <p:grpSpPr>
              <a:xfrm>
                <a:off x="236636" y="236636"/>
                <a:ext cx="6067724" cy="2507011"/>
                <a:chOff x="0" y="0"/>
                <a:chExt cx="6067722" cy="2507009"/>
              </a:xfrm>
            </p:grpSpPr>
            <p:sp>
              <p:nvSpPr>
                <p:cNvPr id="350" name="Line"/>
                <p:cNvSpPr/>
                <p:nvPr/>
              </p:nvSpPr>
              <p:spPr>
                <a:xfrm>
                  <a:off x="0" y="475929"/>
                  <a:ext cx="1069724" cy="203108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1" name="Line"/>
                <p:cNvSpPr/>
                <p:nvPr/>
              </p:nvSpPr>
              <p:spPr>
                <a:xfrm flipH="1">
                  <a:off x="1069723" y="0"/>
                  <a:ext cx="1308681" cy="25070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2" name="Line"/>
                <p:cNvSpPr/>
                <p:nvPr/>
              </p:nvSpPr>
              <p:spPr>
                <a:xfrm flipH="1">
                  <a:off x="2141682" y="0"/>
                  <a:ext cx="236724" cy="1193175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3" name="Line"/>
                <p:cNvSpPr/>
                <p:nvPr/>
              </p:nvSpPr>
              <p:spPr>
                <a:xfrm flipH="1">
                  <a:off x="2021086" y="1193175"/>
                  <a:ext cx="1190319" cy="11842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4" name="Line"/>
                <p:cNvSpPr/>
                <p:nvPr/>
              </p:nvSpPr>
              <p:spPr>
                <a:xfrm flipH="1" flipV="1">
                  <a:off x="2260042" y="1311599"/>
                  <a:ext cx="1784362" cy="1074753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5" name="Line"/>
                <p:cNvSpPr/>
                <p:nvPr/>
              </p:nvSpPr>
              <p:spPr>
                <a:xfrm flipH="1" flipV="1">
                  <a:off x="3211405" y="1193176"/>
                  <a:ext cx="2856318" cy="11842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6" name="Line"/>
                <p:cNvSpPr/>
                <p:nvPr/>
              </p:nvSpPr>
              <p:spPr>
                <a:xfrm flipH="1">
                  <a:off x="3331999" y="236848"/>
                  <a:ext cx="1666000" cy="95632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57" name="Line"/>
                <p:cNvSpPr/>
                <p:nvPr/>
              </p:nvSpPr>
              <p:spPr>
                <a:xfrm flipH="1">
                  <a:off x="1069723" y="1311600"/>
                  <a:ext cx="1071957" cy="1195410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367" name="Group"/>
              <p:cNvGrpSpPr/>
              <p:nvPr/>
            </p:nvGrpSpPr>
            <p:grpSpPr>
              <a:xfrm>
                <a:off x="0" y="0"/>
                <a:ext cx="6661549" cy="2982518"/>
                <a:chOff x="0" y="0"/>
                <a:chExt cx="6661548" cy="2982517"/>
              </a:xfrm>
            </p:grpSpPr>
            <p:sp>
              <p:nvSpPr>
                <p:cNvPr id="359" name="Oval"/>
                <p:cNvSpPr/>
                <p:nvPr/>
              </p:nvSpPr>
              <p:spPr>
                <a:xfrm>
                  <a:off x="0" y="475505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0" name="Oval"/>
                <p:cNvSpPr/>
                <p:nvPr/>
              </p:nvSpPr>
              <p:spPr>
                <a:xfrm>
                  <a:off x="2140892" y="1310431"/>
                  <a:ext cx="475508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1" name="Circle"/>
                <p:cNvSpPr/>
                <p:nvPr/>
              </p:nvSpPr>
              <p:spPr>
                <a:xfrm>
                  <a:off x="2377529" y="0"/>
                  <a:ext cx="475507" cy="475507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2" name="Oval"/>
                <p:cNvSpPr/>
                <p:nvPr/>
              </p:nvSpPr>
              <p:spPr>
                <a:xfrm>
                  <a:off x="4042916" y="2384226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3" name="Oval"/>
                <p:cNvSpPr/>
                <p:nvPr/>
              </p:nvSpPr>
              <p:spPr>
                <a:xfrm>
                  <a:off x="4996160" y="236636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4" name="Oval"/>
                <p:cNvSpPr/>
                <p:nvPr/>
              </p:nvSpPr>
              <p:spPr>
                <a:xfrm>
                  <a:off x="3330773" y="1192113"/>
                  <a:ext cx="475508" cy="477741"/>
                </a:xfrm>
                <a:prstGeom prst="ellipse">
                  <a:avLst/>
                </a:prstGeom>
                <a:solidFill>
                  <a:schemeClr val="accent1">
                    <a:lumOff val="-13575"/>
                  </a:schemeClr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5" name="Circle"/>
                <p:cNvSpPr/>
                <p:nvPr/>
              </p:nvSpPr>
              <p:spPr>
                <a:xfrm>
                  <a:off x="6183808" y="1310431"/>
                  <a:ext cx="477741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366" name="Oval"/>
                <p:cNvSpPr/>
                <p:nvPr/>
              </p:nvSpPr>
              <p:spPr>
                <a:xfrm>
                  <a:off x="1069330" y="2504777"/>
                  <a:ext cx="475507" cy="47774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369" name="2"/>
            <p:cNvSpPr txBox="1"/>
            <p:nvPr/>
          </p:nvSpPr>
          <p:spPr>
            <a:xfrm>
              <a:off x="1303734" y="2732484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2</a:t>
              </a:r>
            </a:p>
          </p:txBody>
        </p:sp>
        <p:sp>
          <p:nvSpPr>
            <p:cNvPr id="370" name="1"/>
            <p:cNvSpPr txBox="1"/>
            <p:nvPr/>
          </p:nvSpPr>
          <p:spPr>
            <a:xfrm>
              <a:off x="1113978" y="589359"/>
              <a:ext cx="57150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</a:t>
              </a:r>
            </a:p>
          </p:txBody>
        </p:sp>
        <p:sp>
          <p:nvSpPr>
            <p:cNvPr id="371" name="3"/>
            <p:cNvSpPr txBox="1"/>
            <p:nvPr/>
          </p:nvSpPr>
          <p:spPr>
            <a:xfrm>
              <a:off x="3495972" y="232171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3</a:t>
              </a:r>
            </a:p>
          </p:txBody>
        </p:sp>
        <p:sp>
          <p:nvSpPr>
            <p:cNvPr id="372" name="4"/>
            <p:cNvSpPr txBox="1"/>
            <p:nvPr/>
          </p:nvSpPr>
          <p:spPr>
            <a:xfrm>
              <a:off x="3089671" y="1926579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4</a:t>
              </a:r>
            </a:p>
          </p:txBody>
        </p:sp>
        <p:sp>
          <p:nvSpPr>
            <p:cNvPr id="373" name="5"/>
            <p:cNvSpPr txBox="1"/>
            <p:nvPr/>
          </p:nvSpPr>
          <p:spPr>
            <a:xfrm>
              <a:off x="4328666" y="1785937"/>
              <a:ext cx="28651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5</a:t>
              </a:r>
            </a:p>
          </p:txBody>
        </p:sp>
        <p:sp>
          <p:nvSpPr>
            <p:cNvPr id="374" name="7"/>
            <p:cNvSpPr txBox="1"/>
            <p:nvPr/>
          </p:nvSpPr>
          <p:spPr>
            <a:xfrm>
              <a:off x="5043041" y="2283767"/>
              <a:ext cx="28651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7</a:t>
              </a:r>
            </a:p>
          </p:txBody>
        </p:sp>
        <p:sp>
          <p:nvSpPr>
            <p:cNvPr id="375" name="6"/>
            <p:cNvSpPr txBox="1"/>
            <p:nvPr/>
          </p:nvSpPr>
          <p:spPr>
            <a:xfrm>
              <a:off x="5281910" y="0"/>
              <a:ext cx="286520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6</a:t>
              </a:r>
            </a:p>
          </p:txBody>
        </p:sp>
        <p:sp>
          <p:nvSpPr>
            <p:cNvPr id="376" name="8"/>
            <p:cNvSpPr txBox="1"/>
            <p:nvPr/>
          </p:nvSpPr>
          <p:spPr>
            <a:xfrm>
              <a:off x="6536531" y="1093886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8</a:t>
              </a:r>
            </a:p>
          </p:txBody>
        </p:sp>
        <p:sp>
          <p:nvSpPr>
            <p:cNvPr id="377" name="Line"/>
            <p:cNvSpPr/>
            <p:nvPr/>
          </p:nvSpPr>
          <p:spPr>
            <a:xfrm>
              <a:off x="232171" y="3804046"/>
              <a:ext cx="1904256" cy="3571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8" name="Circle"/>
            <p:cNvSpPr/>
            <p:nvPr/>
          </p:nvSpPr>
          <p:spPr>
            <a:xfrm>
              <a:off x="1893093" y="3929062"/>
              <a:ext cx="482204" cy="48220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Circle"/>
            <p:cNvSpPr/>
            <p:nvPr/>
          </p:nvSpPr>
          <p:spPr>
            <a:xfrm>
              <a:off x="0" y="3571875"/>
              <a:ext cx="482204" cy="48220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" name="9"/>
            <p:cNvSpPr txBox="1"/>
            <p:nvPr/>
          </p:nvSpPr>
          <p:spPr>
            <a:xfrm>
              <a:off x="2348507" y="3712517"/>
              <a:ext cx="286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9</a:t>
              </a:r>
            </a:p>
          </p:txBody>
        </p:sp>
        <p:sp>
          <p:nvSpPr>
            <p:cNvPr id="381" name="10"/>
            <p:cNvSpPr txBox="1"/>
            <p:nvPr/>
          </p:nvSpPr>
          <p:spPr>
            <a:xfrm>
              <a:off x="0" y="3089671"/>
              <a:ext cx="49783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10</a:t>
              </a:r>
            </a:p>
          </p:txBody>
        </p:sp>
      </p:grpSp>
      <p:grpSp>
        <p:nvGrpSpPr>
          <p:cNvPr id="385" name="Group"/>
          <p:cNvGrpSpPr/>
          <p:nvPr/>
        </p:nvGrpSpPr>
        <p:grpSpPr>
          <a:xfrm>
            <a:off x="15232501" y="6001608"/>
            <a:ext cx="8072885" cy="6192318"/>
            <a:chOff x="0" y="0"/>
            <a:chExt cx="8072883" cy="6192316"/>
          </a:xfrm>
        </p:grpSpPr>
        <p:pic>
          <p:nvPicPr>
            <p:cNvPr id="383" name="image6.png" descr="image6.png"/>
            <p:cNvPicPr>
              <a:picLocks/>
            </p:cNvPicPr>
            <p:nvPr/>
          </p:nvPicPr>
          <p:blipFill>
            <a:blip r:embed="rId2">
              <a:extLst/>
            </a:blip>
            <a:srcRect l="2316" t="20295" r="16607" b="14589"/>
            <a:stretch>
              <a:fillRect/>
            </a:stretch>
          </p:blipFill>
          <p:spPr>
            <a:xfrm>
              <a:off x="0" y="0"/>
              <a:ext cx="8072884" cy="6192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4" name="Rectangle"/>
            <p:cNvSpPr/>
            <p:nvPr/>
          </p:nvSpPr>
          <p:spPr>
            <a:xfrm>
              <a:off x="791149" y="737562"/>
              <a:ext cx="6954373" cy="516105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6" name="Equation"/>
              <p:cNvSpPr txBox="1"/>
              <p:nvPr/>
            </p:nvSpPr>
            <p:spPr>
              <a:xfrm>
                <a:off x="3719314" y="8038864"/>
                <a:ext cx="6945534" cy="211780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7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sz="7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sz="7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7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sz="7100"/>
              </a:p>
            </p:txBody>
          </p:sp>
        </mc:Choice>
        <mc:Fallback>
          <p:sp>
            <p:nvSpPr>
              <p:cNvPr id="3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14" y="8038864"/>
                <a:ext cx="6945534" cy="2117806"/>
              </a:xfrm>
              <a:prstGeom prst="rect">
                <a:avLst/>
              </a:prstGeom>
              <a:blipFill>
                <a:blip r:embed="rId3"/>
                <a:stretch>
                  <a:fillRect l="-1642" r="-18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Rectangle"/>
          <p:cNvSpPr/>
          <p:nvPr/>
        </p:nvSpPr>
        <p:spPr>
          <a:xfrm>
            <a:off x="18750284" y="6901642"/>
            <a:ext cx="622512" cy="4867759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8" name="Rectangle"/>
          <p:cNvSpPr/>
          <p:nvPr/>
        </p:nvSpPr>
        <p:spPr>
          <a:xfrm>
            <a:off x="16133331" y="8826353"/>
            <a:ext cx="6745710" cy="542828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roup"/>
          <p:cNvGrpSpPr/>
          <p:nvPr/>
        </p:nvGrpSpPr>
        <p:grpSpPr>
          <a:xfrm>
            <a:off x="15310556" y="6227170"/>
            <a:ext cx="7896673" cy="5918927"/>
            <a:chOff x="0" y="0"/>
            <a:chExt cx="7896671" cy="5918926"/>
          </a:xfrm>
        </p:grpSpPr>
        <p:pic>
          <p:nvPicPr>
            <p:cNvPr id="39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86" t="21577" r="19232" b="16298"/>
            <a:stretch>
              <a:fillRect/>
            </a:stretch>
          </p:blipFill>
          <p:spPr>
            <a:xfrm>
              <a:off x="0" y="0"/>
              <a:ext cx="7896672" cy="5918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" name="Rectangle"/>
            <p:cNvSpPr/>
            <p:nvPr/>
          </p:nvSpPr>
          <p:spPr>
            <a:xfrm>
              <a:off x="713094" y="512000"/>
              <a:ext cx="6954373" cy="516105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93" name="Network representations"/>
          <p:cNvSpPr txBox="1">
            <a:spLocks noGrp="1"/>
          </p:cNvSpPr>
          <p:nvPr>
            <p:ph type="title"/>
          </p:nvPr>
        </p:nvSpPr>
        <p:spPr>
          <a:xfrm>
            <a:off x="891493" y="526325"/>
            <a:ext cx="14959852" cy="3036094"/>
          </a:xfrm>
          <a:prstGeom prst="rect">
            <a:avLst/>
          </a:prstGeom>
        </p:spPr>
        <p:txBody>
          <a:bodyPr/>
          <a:lstStyle>
            <a:lvl1pPr defTabSz="747593">
              <a:defRPr sz="10192"/>
            </a:lvl1pPr>
          </a:lstStyle>
          <a:p>
            <a:r>
              <a:t>Network representations</a:t>
            </a:r>
          </a:p>
        </p:txBody>
      </p:sp>
      <p:sp>
        <p:nvSpPr>
          <p:cNvPr id="394" name="In directed networks, the adjacency matrix is not symmetric…"/>
          <p:cNvSpPr txBox="1">
            <a:spLocks noGrp="1"/>
          </p:cNvSpPr>
          <p:nvPr>
            <p:ph type="body" sz="quarter" idx="1"/>
          </p:nvPr>
        </p:nvSpPr>
        <p:spPr>
          <a:xfrm>
            <a:off x="901238" y="3369676"/>
            <a:ext cx="9613960" cy="6252994"/>
          </a:xfrm>
          <a:prstGeom prst="rect">
            <a:avLst/>
          </a:prstGeom>
        </p:spPr>
        <p:txBody>
          <a:bodyPr/>
          <a:lstStyle/>
          <a:p>
            <a:pPr marL="543956" indent="-543956" defTabSz="731162">
              <a:spcBef>
                <a:spcPts val="5200"/>
              </a:spcBef>
              <a:defRPr sz="3916"/>
            </a:pPr>
            <a:r>
              <a:t>In directed networks, the adjacency matrix is </a:t>
            </a:r>
            <a:r>
              <a:rPr b="1"/>
              <a:t>not</a:t>
            </a:r>
            <a:r>
              <a:t> symmetric</a:t>
            </a:r>
          </a:p>
          <a:p>
            <a:pPr marL="543956" indent="-543956" defTabSz="731162">
              <a:spcBef>
                <a:spcPts val="5200"/>
              </a:spcBef>
              <a:defRPr sz="3916"/>
            </a:pPr>
            <a:r>
              <a:t>The out-degree is obtained by summing adjacency matrix elements across rows:</a:t>
            </a:r>
          </a:p>
          <a:p>
            <a:pPr marL="543956" indent="-543956" defTabSz="731162">
              <a:spcBef>
                <a:spcPts val="5200"/>
              </a:spcBef>
              <a:defRPr sz="3916"/>
            </a:pPr>
            <a:r>
              <a:t>The in-degree is obtained by summing adjacency matrix elements across columns: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5" name="Equation"/>
              <p:cNvSpPr txBox="1"/>
              <p:nvPr/>
            </p:nvSpPr>
            <p:spPr>
              <a:xfrm>
                <a:off x="10823092" y="6041583"/>
                <a:ext cx="3583775" cy="170021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57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sz="5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sz="5700"/>
              </a:p>
            </p:txBody>
          </p:sp>
        </mc:Choice>
        <mc:Fallback>
          <p:sp>
            <p:nvSpPr>
              <p:cNvPr id="39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092" y="6041583"/>
                <a:ext cx="3583775" cy="1700210"/>
              </a:xfrm>
              <a:prstGeom prst="rect">
                <a:avLst/>
              </a:prstGeom>
              <a:blipFill>
                <a:blip r:embed="rId3"/>
                <a:stretch>
                  <a:fillRect l="-7447" r="-851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" name="Rectangle"/>
          <p:cNvSpPr/>
          <p:nvPr/>
        </p:nvSpPr>
        <p:spPr>
          <a:xfrm>
            <a:off x="18839184" y="6787342"/>
            <a:ext cx="622513" cy="5046697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7" name="Rectangle"/>
          <p:cNvSpPr/>
          <p:nvPr/>
        </p:nvSpPr>
        <p:spPr>
          <a:xfrm>
            <a:off x="16133331" y="8762853"/>
            <a:ext cx="6745710" cy="542828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430" name="Group"/>
          <p:cNvGrpSpPr/>
          <p:nvPr/>
        </p:nvGrpSpPr>
        <p:grpSpPr>
          <a:xfrm>
            <a:off x="16151234" y="579978"/>
            <a:ext cx="7255460" cy="4507531"/>
            <a:chOff x="0" y="0"/>
            <a:chExt cx="7255458" cy="4507530"/>
          </a:xfrm>
        </p:grpSpPr>
        <p:sp>
          <p:nvSpPr>
            <p:cNvPr id="398" name="Line"/>
            <p:cNvSpPr/>
            <p:nvPr/>
          </p:nvSpPr>
          <p:spPr>
            <a:xfrm>
              <a:off x="1038929" y="1107600"/>
              <a:ext cx="846192" cy="214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extrusionOk="0">
                  <a:moveTo>
                    <a:pt x="710" y="0"/>
                  </a:moveTo>
                  <a:lnTo>
                    <a:pt x="430" y="2031"/>
                  </a:lnTo>
                  <a:cubicBezTo>
                    <a:pt x="-139" y="6156"/>
                    <a:pt x="-707" y="10281"/>
                    <a:pt x="2704" y="13542"/>
                  </a:cubicBezTo>
                  <a:cubicBezTo>
                    <a:pt x="6114" y="16804"/>
                    <a:pt x="17861" y="20257"/>
                    <a:pt x="20893" y="2160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Line"/>
            <p:cNvSpPr/>
            <p:nvPr/>
          </p:nvSpPr>
          <p:spPr>
            <a:xfrm>
              <a:off x="3269612" y="2103514"/>
              <a:ext cx="1767725" cy="102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07" y="2252"/>
                  </a:lnTo>
                  <a:cubicBezTo>
                    <a:pt x="2540" y="7089"/>
                    <a:pt x="4272" y="11926"/>
                    <a:pt x="7738" y="15151"/>
                  </a:cubicBezTo>
                  <a:cubicBezTo>
                    <a:pt x="11203" y="18375"/>
                    <a:pt x="19290" y="20525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Line"/>
            <p:cNvSpPr/>
            <p:nvPr/>
          </p:nvSpPr>
          <p:spPr>
            <a:xfrm>
              <a:off x="1069552" y="1288714"/>
              <a:ext cx="815570" cy="15975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" name="Line"/>
            <p:cNvSpPr/>
            <p:nvPr/>
          </p:nvSpPr>
          <p:spPr>
            <a:xfrm flipH="1">
              <a:off x="2003645" y="798765"/>
              <a:ext cx="1165502" cy="235175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2" name="Line"/>
            <p:cNvSpPr/>
            <p:nvPr/>
          </p:nvSpPr>
          <p:spPr>
            <a:xfrm flipH="1">
              <a:off x="3053443" y="430561"/>
              <a:ext cx="234230" cy="12263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3" name="Line"/>
            <p:cNvSpPr/>
            <p:nvPr/>
          </p:nvSpPr>
          <p:spPr>
            <a:xfrm flipH="1">
              <a:off x="3053443" y="1802418"/>
              <a:ext cx="934095" cy="10096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" name="Line"/>
            <p:cNvSpPr/>
            <p:nvPr/>
          </p:nvSpPr>
          <p:spPr>
            <a:xfrm flipH="1" flipV="1">
              <a:off x="2934918" y="1781632"/>
              <a:ext cx="1752486" cy="110461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5" name="Line"/>
            <p:cNvSpPr/>
            <p:nvPr/>
          </p:nvSpPr>
          <p:spPr>
            <a:xfrm flipH="1" flipV="1">
              <a:off x="4218945" y="1802418"/>
              <a:ext cx="2452351" cy="1009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Line"/>
            <p:cNvSpPr/>
            <p:nvPr/>
          </p:nvSpPr>
          <p:spPr>
            <a:xfrm flipH="1">
              <a:off x="4453174" y="798765"/>
              <a:ext cx="1518257" cy="8581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Line"/>
            <p:cNvSpPr/>
            <p:nvPr/>
          </p:nvSpPr>
          <p:spPr>
            <a:xfrm flipH="1">
              <a:off x="2119349" y="1781632"/>
              <a:ext cx="1049799" cy="12263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416" name="Group"/>
            <p:cNvGrpSpPr/>
            <p:nvPr/>
          </p:nvGrpSpPr>
          <p:grpSpPr>
            <a:xfrm>
              <a:off x="719619" y="332572"/>
              <a:ext cx="6535840" cy="3067379"/>
              <a:chOff x="0" y="0"/>
              <a:chExt cx="6535838" cy="3067377"/>
            </a:xfrm>
          </p:grpSpPr>
          <p:sp>
            <p:nvSpPr>
              <p:cNvPr id="408" name="Oval"/>
              <p:cNvSpPr/>
              <p:nvPr/>
            </p:nvSpPr>
            <p:spPr>
              <a:xfrm>
                <a:off x="-1" y="490780"/>
                <a:ext cx="466847" cy="490782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9" name="Oval"/>
              <p:cNvSpPr/>
              <p:nvPr/>
            </p:nvSpPr>
            <p:spPr>
              <a:xfrm>
                <a:off x="2100804" y="1349646"/>
                <a:ext cx="466847" cy="490781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0" name="Oval"/>
              <p:cNvSpPr/>
              <p:nvPr/>
            </p:nvSpPr>
            <p:spPr>
              <a:xfrm>
                <a:off x="2334227" y="-1"/>
                <a:ext cx="466846" cy="490782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1" name="Oval"/>
              <p:cNvSpPr/>
              <p:nvPr/>
            </p:nvSpPr>
            <p:spPr>
              <a:xfrm>
                <a:off x="3968187" y="2453901"/>
                <a:ext cx="466847" cy="490782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2" name="Oval"/>
              <p:cNvSpPr/>
              <p:nvPr/>
            </p:nvSpPr>
            <p:spPr>
              <a:xfrm>
                <a:off x="4901878" y="245389"/>
                <a:ext cx="466846" cy="490782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3" name="Oval"/>
              <p:cNvSpPr/>
              <p:nvPr/>
            </p:nvSpPr>
            <p:spPr>
              <a:xfrm>
                <a:off x="3267918" y="1226950"/>
                <a:ext cx="466847" cy="490782"/>
              </a:xfrm>
              <a:prstGeom prst="ellipse">
                <a:avLst/>
              </a:prstGeom>
              <a:solidFill>
                <a:schemeClr val="accent1">
                  <a:lumOff val="-13575"/>
                </a:schemeClr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4" name="Oval"/>
              <p:cNvSpPr/>
              <p:nvPr/>
            </p:nvSpPr>
            <p:spPr>
              <a:xfrm>
                <a:off x="6068993" y="1349646"/>
                <a:ext cx="466846" cy="490781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5" name="Oval"/>
              <p:cNvSpPr/>
              <p:nvPr/>
            </p:nvSpPr>
            <p:spPr>
              <a:xfrm>
                <a:off x="1050402" y="2576597"/>
                <a:ext cx="466847" cy="490781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7" name="2"/>
            <p:cNvSpPr txBox="1"/>
            <p:nvPr/>
          </p:nvSpPr>
          <p:spPr>
            <a:xfrm>
              <a:off x="1272739" y="2999082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18" name="1"/>
            <p:cNvSpPr txBox="1"/>
            <p:nvPr/>
          </p:nvSpPr>
          <p:spPr>
            <a:xfrm>
              <a:off x="1089305" y="611693"/>
              <a:ext cx="530544" cy="685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19" name="3"/>
            <p:cNvSpPr txBox="1"/>
            <p:nvPr/>
          </p:nvSpPr>
          <p:spPr>
            <a:xfrm>
              <a:off x="3409020" y="243490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20" name="4"/>
            <p:cNvSpPr txBox="1"/>
            <p:nvPr/>
          </p:nvSpPr>
          <p:spPr>
            <a:xfrm>
              <a:off x="2980071" y="2143898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21" name="5"/>
            <p:cNvSpPr txBox="1"/>
            <p:nvPr/>
          </p:nvSpPr>
          <p:spPr>
            <a:xfrm>
              <a:off x="4216122" y="1826173"/>
              <a:ext cx="444671" cy="688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22" name="7"/>
            <p:cNvSpPr txBox="1"/>
            <p:nvPr/>
          </p:nvSpPr>
          <p:spPr>
            <a:xfrm>
              <a:off x="4910344" y="2336908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23" name="6"/>
            <p:cNvSpPr txBox="1"/>
            <p:nvPr/>
          </p:nvSpPr>
          <p:spPr>
            <a:xfrm>
              <a:off x="5144573" y="0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24" name="8"/>
            <p:cNvSpPr txBox="1"/>
            <p:nvPr/>
          </p:nvSpPr>
          <p:spPr>
            <a:xfrm>
              <a:off x="6366515" y="1119459"/>
              <a:ext cx="444671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25" name="Line"/>
            <p:cNvSpPr/>
            <p:nvPr/>
          </p:nvSpPr>
          <p:spPr>
            <a:xfrm>
              <a:off x="0" y="3898807"/>
              <a:ext cx="1854079" cy="36523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6" name="Oval"/>
            <p:cNvSpPr/>
            <p:nvPr/>
          </p:nvSpPr>
          <p:spPr>
            <a:xfrm>
              <a:off x="1854078" y="4020550"/>
              <a:ext cx="462815" cy="486981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" name="Oval"/>
            <p:cNvSpPr/>
            <p:nvPr/>
          </p:nvSpPr>
          <p:spPr>
            <a:xfrm>
              <a:off x="-1" y="3655316"/>
              <a:ext cx="462816" cy="486981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8" name="9"/>
            <p:cNvSpPr txBox="1"/>
            <p:nvPr/>
          </p:nvSpPr>
          <p:spPr>
            <a:xfrm>
              <a:off x="2294316" y="3800817"/>
              <a:ext cx="444670" cy="688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29" name="10"/>
            <p:cNvSpPr txBox="1"/>
            <p:nvPr/>
          </p:nvSpPr>
          <p:spPr>
            <a:xfrm>
              <a:off x="0" y="3167744"/>
              <a:ext cx="833066" cy="684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10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1" name="Equation"/>
              <p:cNvSpPr txBox="1"/>
              <p:nvPr/>
            </p:nvSpPr>
            <p:spPr>
              <a:xfrm>
                <a:off x="10828453" y="8161098"/>
                <a:ext cx="3202622" cy="164055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55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sz="5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5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sz="5500"/>
              </a:p>
            </p:txBody>
          </p:sp>
        </mc:Choice>
        <mc:Fallback>
          <p:sp>
            <p:nvSpPr>
              <p:cNvPr id="4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453" y="8161098"/>
                <a:ext cx="3202622" cy="1640554"/>
              </a:xfrm>
              <a:prstGeom prst="rect">
                <a:avLst/>
              </a:prstGeom>
              <a:blipFill>
                <a:blip r:embed="rId4"/>
                <a:stretch>
                  <a:fillRect l="-7115" r="-47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2" name="print(nx.adjacency_matrix(D))…"/>
          <p:cNvSpPr/>
          <p:nvPr/>
        </p:nvSpPr>
        <p:spPr>
          <a:xfrm>
            <a:off x="2099511" y="9982388"/>
            <a:ext cx="8484514" cy="22415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print(nx.adjacency_matrix(D))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D.edge[3][4]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D.edge[4][3]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D.edge[4]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"/>
          <p:cNvGrpSpPr/>
          <p:nvPr/>
        </p:nvGrpSpPr>
        <p:grpSpPr>
          <a:xfrm>
            <a:off x="15123802" y="5896046"/>
            <a:ext cx="7617366" cy="5899600"/>
            <a:chOff x="0" y="0"/>
            <a:chExt cx="7617365" cy="5899599"/>
          </a:xfrm>
        </p:grpSpPr>
        <p:pic>
          <p:nvPicPr>
            <p:cNvPr id="43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36" t="21278" r="19252" b="17584"/>
            <a:stretch>
              <a:fillRect/>
            </a:stretch>
          </p:blipFill>
          <p:spPr>
            <a:xfrm>
              <a:off x="0" y="0"/>
              <a:ext cx="7617366" cy="589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5" name="Rectangle"/>
            <p:cNvSpPr/>
            <p:nvPr/>
          </p:nvSpPr>
          <p:spPr>
            <a:xfrm>
              <a:off x="706859" y="504849"/>
              <a:ext cx="6783810" cy="516105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437" name="Network representations"/>
          <p:cNvSpPr txBox="1">
            <a:spLocks noGrp="1"/>
          </p:cNvSpPr>
          <p:nvPr>
            <p:ph type="title"/>
          </p:nvPr>
        </p:nvSpPr>
        <p:spPr>
          <a:xfrm>
            <a:off x="698503" y="188049"/>
            <a:ext cx="14959852" cy="3036095"/>
          </a:xfrm>
          <a:prstGeom prst="rect">
            <a:avLst/>
          </a:prstGeom>
        </p:spPr>
        <p:txBody>
          <a:bodyPr/>
          <a:lstStyle>
            <a:lvl1pPr defTabSz="747593">
              <a:defRPr sz="10192"/>
            </a:lvl1pPr>
          </a:lstStyle>
          <a:p>
            <a:r>
              <a:t>Network representations</a:t>
            </a:r>
          </a:p>
        </p:txBody>
      </p:sp>
      <p:sp>
        <p:nvSpPr>
          <p:cNvPr id="438" name="In weighted networks, each element wij represents the weight of the link between i and j, zero if there is no link…"/>
          <p:cNvSpPr txBox="1">
            <a:spLocks noGrp="1"/>
          </p:cNvSpPr>
          <p:nvPr>
            <p:ph type="body" sz="half" idx="1"/>
          </p:nvPr>
        </p:nvSpPr>
        <p:spPr>
          <a:xfrm>
            <a:off x="708248" y="3031401"/>
            <a:ext cx="13272993" cy="5719815"/>
          </a:xfrm>
          <a:prstGeom prst="rect">
            <a:avLst/>
          </a:prstGeom>
        </p:spPr>
        <p:txBody>
          <a:bodyPr/>
          <a:lstStyle/>
          <a:p>
            <a:pPr marL="556180" indent="-556180" defTabSz="747593">
              <a:spcBef>
                <a:spcPts val="5300"/>
              </a:spcBef>
              <a:defRPr sz="4004"/>
            </a:pPr>
            <a:r>
              <a:t>In weighted networks, each element </a:t>
            </a:r>
            <a:r>
              <a:rPr i="1"/>
              <a:t>w</a:t>
            </a:r>
            <a:r>
              <a:rPr i="1" baseline="-5999"/>
              <a:t>ij</a:t>
            </a:r>
            <a:r>
              <a:t> represents the weight of the link between </a:t>
            </a:r>
            <a:r>
              <a:rPr i="1"/>
              <a:t>i</a:t>
            </a:r>
            <a:r>
              <a:t> and </a:t>
            </a:r>
            <a:r>
              <a:rPr i="1"/>
              <a:t>j</a:t>
            </a:r>
            <a:r>
              <a:t>, zero if there is no link</a:t>
            </a:r>
          </a:p>
          <a:p>
            <a:pPr marL="556180" indent="-556180" defTabSz="747593">
              <a:spcBef>
                <a:spcPts val="5300"/>
              </a:spcBef>
              <a:defRPr sz="4004"/>
            </a:pPr>
            <a:r>
              <a:t>If undirected, the strength is obtained by summing adjacency matrix elements across rows or columns</a:t>
            </a:r>
          </a:p>
          <a:p>
            <a:pPr marL="556180" indent="-556180" defTabSz="747593">
              <a:spcBef>
                <a:spcPts val="5300"/>
              </a:spcBef>
              <a:defRPr sz="4004"/>
            </a:pPr>
            <a:r>
              <a:t>If directed, the in/out-strength is obtained by summing adjacency matrix elements across columns/rows</a:t>
            </a:r>
          </a:p>
        </p:txBody>
      </p:sp>
      <p:sp>
        <p:nvSpPr>
          <p:cNvPr id="439" name="Rectangle"/>
          <p:cNvSpPr/>
          <p:nvPr/>
        </p:nvSpPr>
        <p:spPr>
          <a:xfrm>
            <a:off x="18557295" y="6449067"/>
            <a:ext cx="622512" cy="5046697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0" name="Rectangle"/>
          <p:cNvSpPr/>
          <p:nvPr/>
        </p:nvSpPr>
        <p:spPr>
          <a:xfrm>
            <a:off x="15940342" y="8424578"/>
            <a:ext cx="6519752" cy="542828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483" name="Group"/>
          <p:cNvGrpSpPr/>
          <p:nvPr/>
        </p:nvGrpSpPr>
        <p:grpSpPr>
          <a:xfrm>
            <a:off x="16130981" y="433726"/>
            <a:ext cx="7554516" cy="4839891"/>
            <a:chOff x="0" y="0"/>
            <a:chExt cx="7554514" cy="4839890"/>
          </a:xfrm>
        </p:grpSpPr>
        <p:grpSp>
          <p:nvGrpSpPr>
            <p:cNvPr id="473" name="Group"/>
            <p:cNvGrpSpPr/>
            <p:nvPr/>
          </p:nvGrpSpPr>
          <p:grpSpPr>
            <a:xfrm>
              <a:off x="0" y="0"/>
              <a:ext cx="7554515" cy="4703556"/>
              <a:chOff x="0" y="0"/>
              <a:chExt cx="7554514" cy="4703555"/>
            </a:xfrm>
          </p:grpSpPr>
          <p:grpSp>
            <p:nvGrpSpPr>
              <p:cNvPr id="459" name="Group"/>
              <p:cNvGrpSpPr/>
              <p:nvPr/>
            </p:nvGrpSpPr>
            <p:grpSpPr>
              <a:xfrm>
                <a:off x="731082" y="254245"/>
                <a:ext cx="6823433" cy="3178081"/>
                <a:chOff x="0" y="0"/>
                <a:chExt cx="6823432" cy="3178079"/>
              </a:xfrm>
            </p:grpSpPr>
            <p:grpSp>
              <p:nvGrpSpPr>
                <p:cNvPr id="449" name="Group"/>
                <p:cNvGrpSpPr/>
                <p:nvPr/>
              </p:nvGrpSpPr>
              <p:grpSpPr>
                <a:xfrm>
                  <a:off x="243693" y="254246"/>
                  <a:ext cx="6214201" cy="2669588"/>
                  <a:chOff x="0" y="0"/>
                  <a:chExt cx="6214199" cy="2669587"/>
                </a:xfrm>
              </p:grpSpPr>
              <p:sp>
                <p:nvSpPr>
                  <p:cNvPr id="441" name="Line"/>
                  <p:cNvSpPr/>
                  <p:nvPr/>
                </p:nvSpPr>
                <p:spPr>
                  <a:xfrm>
                    <a:off x="0" y="508491"/>
                    <a:ext cx="1096626" cy="2161094"/>
                  </a:xfrm>
                  <a:prstGeom prst="line">
                    <a:avLst/>
                  </a:prstGeom>
                  <a:noFill/>
                  <a:ln w="1016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2" name="Line"/>
                  <p:cNvSpPr/>
                  <p:nvPr/>
                </p:nvSpPr>
                <p:spPr>
                  <a:xfrm flipH="1">
                    <a:off x="1096624" y="0"/>
                    <a:ext cx="1340317" cy="266958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3" name="Line"/>
                  <p:cNvSpPr/>
                  <p:nvPr/>
                </p:nvSpPr>
                <p:spPr>
                  <a:xfrm flipH="1">
                    <a:off x="2193246" y="0"/>
                    <a:ext cx="243695" cy="1271232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4" name="Line"/>
                  <p:cNvSpPr/>
                  <p:nvPr/>
                </p:nvSpPr>
                <p:spPr>
                  <a:xfrm flipH="1">
                    <a:off x="2071400" y="1271231"/>
                    <a:ext cx="1218471" cy="127124"/>
                  </a:xfrm>
                  <a:prstGeom prst="line">
                    <a:avLst/>
                  </a:prstGeom>
                  <a:noFill/>
                  <a:ln w="1016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5" name="Line"/>
                  <p:cNvSpPr/>
                  <p:nvPr/>
                </p:nvSpPr>
                <p:spPr>
                  <a:xfrm flipH="1" flipV="1">
                    <a:off x="2315092" y="1398353"/>
                    <a:ext cx="1827707" cy="1144110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6" name="Line"/>
                  <p:cNvSpPr/>
                  <p:nvPr/>
                </p:nvSpPr>
                <p:spPr>
                  <a:xfrm flipH="1" flipV="1">
                    <a:off x="3289870" y="1271230"/>
                    <a:ext cx="2924330" cy="127126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7" name="Line"/>
                  <p:cNvSpPr/>
                  <p:nvPr/>
                </p:nvSpPr>
                <p:spPr>
                  <a:xfrm flipH="1">
                    <a:off x="3411715" y="254245"/>
                    <a:ext cx="1705859" cy="101698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448" name="Line"/>
                  <p:cNvSpPr/>
                  <p:nvPr/>
                </p:nvSpPr>
                <p:spPr>
                  <a:xfrm flipH="1">
                    <a:off x="1096623" y="1398353"/>
                    <a:ext cx="1096625" cy="1271232"/>
                  </a:xfrm>
                  <a:prstGeom prst="line">
                    <a:avLst/>
                  </a:prstGeom>
                  <a:noFill/>
                  <a:ln w="508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algn="l" defTabSz="642937">
                      <a:defRPr sz="1600" b="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458" name="Group"/>
                <p:cNvGrpSpPr/>
                <p:nvPr/>
              </p:nvGrpSpPr>
              <p:grpSpPr>
                <a:xfrm>
                  <a:off x="0" y="0"/>
                  <a:ext cx="6823433" cy="3178080"/>
                  <a:chOff x="0" y="0"/>
                  <a:chExt cx="6823432" cy="3178079"/>
                </a:xfrm>
              </p:grpSpPr>
              <p:sp>
                <p:nvSpPr>
                  <p:cNvPr id="450" name="Oval"/>
                  <p:cNvSpPr/>
                  <p:nvPr/>
                </p:nvSpPr>
                <p:spPr>
                  <a:xfrm>
                    <a:off x="0" y="508492"/>
                    <a:ext cx="487389" cy="508494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1" name="Oval"/>
                  <p:cNvSpPr/>
                  <p:nvPr/>
                </p:nvSpPr>
                <p:spPr>
                  <a:xfrm>
                    <a:off x="2193246" y="1398354"/>
                    <a:ext cx="487389" cy="508494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2" name="Oval"/>
                  <p:cNvSpPr/>
                  <p:nvPr/>
                </p:nvSpPr>
                <p:spPr>
                  <a:xfrm>
                    <a:off x="2436939" y="0"/>
                    <a:ext cx="487389" cy="508493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3" name="Oval"/>
                  <p:cNvSpPr/>
                  <p:nvPr/>
                </p:nvSpPr>
                <p:spPr>
                  <a:xfrm>
                    <a:off x="4142797" y="2542463"/>
                    <a:ext cx="487390" cy="508493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4" name="Oval"/>
                  <p:cNvSpPr/>
                  <p:nvPr/>
                </p:nvSpPr>
                <p:spPr>
                  <a:xfrm>
                    <a:off x="5117574" y="254246"/>
                    <a:ext cx="487389" cy="508494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5" name="Oval"/>
                  <p:cNvSpPr/>
                  <p:nvPr/>
                </p:nvSpPr>
                <p:spPr>
                  <a:xfrm>
                    <a:off x="3411716" y="1271231"/>
                    <a:ext cx="487389" cy="508494"/>
                  </a:xfrm>
                  <a:prstGeom prst="ellipse">
                    <a:avLst/>
                  </a:prstGeom>
                  <a:solidFill>
                    <a:schemeClr val="accent1">
                      <a:lumOff val="-13575"/>
                    </a:schemeClr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6" name="Oval"/>
                  <p:cNvSpPr/>
                  <p:nvPr/>
                </p:nvSpPr>
                <p:spPr>
                  <a:xfrm>
                    <a:off x="6336044" y="1398354"/>
                    <a:ext cx="487389" cy="508494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57" name="Oval"/>
                  <p:cNvSpPr/>
                  <p:nvPr/>
                </p:nvSpPr>
                <p:spPr>
                  <a:xfrm>
                    <a:off x="1096623" y="2669586"/>
                    <a:ext cx="487389" cy="508494"/>
                  </a:xfrm>
                  <a:prstGeom prst="ellipse">
                    <a:avLst/>
                  </a:prstGeom>
                  <a:solidFill>
                    <a:srgbClr val="D81E00"/>
                  </a:solidFill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71437" tIns="71437" rIns="71437" bIns="71437" numCol="1" anchor="ctr">
                    <a:noAutofit/>
                  </a:bodyPr>
                  <a:lstStyle/>
                  <a:p>
                    <a:pPr marL="63499" marR="63499" algn="l" defTabSz="1428750">
                      <a:defRPr sz="2800" b="0"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460" name="2"/>
              <p:cNvSpPr txBox="1"/>
              <p:nvPr/>
            </p:nvSpPr>
            <p:spPr>
              <a:xfrm>
                <a:off x="1340316" y="2923831"/>
                <a:ext cx="467913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461" name="1"/>
              <p:cNvSpPr txBox="1"/>
              <p:nvPr/>
            </p:nvSpPr>
            <p:spPr>
              <a:xfrm>
                <a:off x="1147393" y="635615"/>
                <a:ext cx="555928" cy="715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462" name="3"/>
              <p:cNvSpPr txBox="1"/>
              <p:nvPr/>
            </p:nvSpPr>
            <p:spPr>
              <a:xfrm>
                <a:off x="3584333" y="254245"/>
                <a:ext cx="467912" cy="718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463" name="4"/>
              <p:cNvSpPr txBox="1"/>
              <p:nvPr/>
            </p:nvSpPr>
            <p:spPr>
              <a:xfrm>
                <a:off x="3168021" y="2057805"/>
                <a:ext cx="467913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464" name="5"/>
              <p:cNvSpPr txBox="1"/>
              <p:nvPr/>
            </p:nvSpPr>
            <p:spPr>
              <a:xfrm>
                <a:off x="4437261" y="1906846"/>
                <a:ext cx="467912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465" name="7"/>
              <p:cNvSpPr txBox="1"/>
              <p:nvPr/>
            </p:nvSpPr>
            <p:spPr>
              <a:xfrm>
                <a:off x="5165805" y="2439175"/>
                <a:ext cx="467912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466" name="6"/>
              <p:cNvSpPr txBox="1"/>
              <p:nvPr/>
            </p:nvSpPr>
            <p:spPr>
              <a:xfrm>
                <a:off x="5414577" y="0"/>
                <a:ext cx="467912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467" name="8"/>
              <p:cNvSpPr txBox="1"/>
              <p:nvPr/>
            </p:nvSpPr>
            <p:spPr>
              <a:xfrm>
                <a:off x="6701583" y="1167943"/>
                <a:ext cx="467913" cy="718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468" name="Line"/>
              <p:cNvSpPr/>
              <p:nvPr/>
            </p:nvSpPr>
            <p:spPr>
              <a:xfrm>
                <a:off x="243693" y="4067940"/>
                <a:ext cx="1949554" cy="381370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69" name="Oval"/>
              <p:cNvSpPr/>
              <p:nvPr/>
            </p:nvSpPr>
            <p:spPr>
              <a:xfrm>
                <a:off x="1949552" y="4195063"/>
                <a:ext cx="487389" cy="50849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0" name="Oval"/>
              <p:cNvSpPr/>
              <p:nvPr/>
            </p:nvSpPr>
            <p:spPr>
              <a:xfrm>
                <a:off x="0" y="3813693"/>
                <a:ext cx="487389" cy="508494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1" name="9"/>
              <p:cNvSpPr txBox="1"/>
              <p:nvPr/>
            </p:nvSpPr>
            <p:spPr>
              <a:xfrm>
                <a:off x="2411556" y="3967300"/>
                <a:ext cx="467912" cy="718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472" name="10"/>
              <p:cNvSpPr txBox="1"/>
              <p:nvPr/>
            </p:nvSpPr>
            <p:spPr>
              <a:xfrm>
                <a:off x="0" y="3307679"/>
                <a:ext cx="1134248" cy="713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1437" tIns="71437" rIns="71437" bIns="71437" numCol="1" anchor="t">
                <a:noAutofit/>
              </a:bodyPr>
              <a:lstStyle>
                <a:lvl1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10</a:t>
                </a:r>
              </a:p>
            </p:txBody>
          </p:sp>
        </p:grpSp>
        <p:sp>
          <p:nvSpPr>
            <p:cNvPr id="474" name="6"/>
            <p:cNvSpPr txBox="1"/>
            <p:nvPr/>
          </p:nvSpPr>
          <p:spPr>
            <a:xfrm>
              <a:off x="997766" y="1815733"/>
              <a:ext cx="439678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75" name="6"/>
            <p:cNvSpPr txBox="1"/>
            <p:nvPr/>
          </p:nvSpPr>
          <p:spPr>
            <a:xfrm>
              <a:off x="3420911" y="1220817"/>
              <a:ext cx="439679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76" name="4"/>
            <p:cNvSpPr txBox="1"/>
            <p:nvPr/>
          </p:nvSpPr>
          <p:spPr>
            <a:xfrm>
              <a:off x="3848526" y="2410649"/>
              <a:ext cx="439679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77" name="4"/>
            <p:cNvSpPr txBox="1"/>
            <p:nvPr/>
          </p:nvSpPr>
          <p:spPr>
            <a:xfrm>
              <a:off x="855227" y="4195397"/>
              <a:ext cx="439679" cy="644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78" name="3"/>
            <p:cNvSpPr txBox="1"/>
            <p:nvPr/>
          </p:nvSpPr>
          <p:spPr>
            <a:xfrm>
              <a:off x="5701519" y="1800412"/>
              <a:ext cx="439679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79" name="3"/>
            <p:cNvSpPr txBox="1"/>
            <p:nvPr/>
          </p:nvSpPr>
          <p:spPr>
            <a:xfrm>
              <a:off x="2637121" y="2422654"/>
              <a:ext cx="439679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0" name="3"/>
            <p:cNvSpPr txBox="1"/>
            <p:nvPr/>
          </p:nvSpPr>
          <p:spPr>
            <a:xfrm>
              <a:off x="3278374" y="774629"/>
              <a:ext cx="439679" cy="644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81" name="1"/>
            <p:cNvSpPr txBox="1"/>
            <p:nvPr/>
          </p:nvSpPr>
          <p:spPr>
            <a:xfrm>
              <a:off x="4703753" y="836600"/>
              <a:ext cx="439678" cy="644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82" name="1"/>
            <p:cNvSpPr txBox="1"/>
            <p:nvPr/>
          </p:nvSpPr>
          <p:spPr>
            <a:xfrm>
              <a:off x="2280608" y="1369545"/>
              <a:ext cx="439679" cy="644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marL="63499" marR="63499" algn="l" defTabSz="1428750">
                <a:defRPr sz="2200" b="0">
                  <a:solidFill>
                    <a:srgbClr val="D81E00"/>
                  </a:solidFill>
                  <a:uFill>
                    <a:solidFill>
                      <a:srgbClr val="D81E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84" name="print(nx.adjacency_matrix(W))…"/>
          <p:cNvSpPr/>
          <p:nvPr/>
        </p:nvSpPr>
        <p:spPr>
          <a:xfrm>
            <a:off x="1744053" y="9064060"/>
            <a:ext cx="11201384" cy="32067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print(nx.adjacency_matrix(W))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W.edge[2][3]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W.edge[2]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W.edge[2][3]['weight'] = 2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W.edge[2][3]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W.edge[2]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parse network representations"/>
          <p:cNvSpPr txBox="1">
            <a:spLocks noGrp="1"/>
          </p:cNvSpPr>
          <p:nvPr>
            <p:ph type="title"/>
          </p:nvPr>
        </p:nvSpPr>
        <p:spPr>
          <a:xfrm>
            <a:off x="1864374" y="188049"/>
            <a:ext cx="20655252" cy="3036095"/>
          </a:xfrm>
          <a:prstGeom prst="rect">
            <a:avLst/>
          </a:prstGeom>
        </p:spPr>
        <p:txBody>
          <a:bodyPr/>
          <a:lstStyle>
            <a:lvl1pPr defTabSz="805100">
              <a:defRPr sz="10976"/>
            </a:lvl1pPr>
          </a:lstStyle>
          <a:p>
            <a:r>
              <a:t>Sparse network representations</a:t>
            </a:r>
          </a:p>
        </p:txBody>
      </p:sp>
      <p:sp>
        <p:nvSpPr>
          <p:cNvPr id="487" name="The memory/disk storage needed by an adjacency list is proportional to N2…"/>
          <p:cNvSpPr txBox="1">
            <a:spLocks noGrp="1"/>
          </p:cNvSpPr>
          <p:nvPr>
            <p:ph type="body" idx="1"/>
          </p:nvPr>
        </p:nvSpPr>
        <p:spPr>
          <a:xfrm>
            <a:off x="1809481" y="3115970"/>
            <a:ext cx="20903563" cy="8889712"/>
          </a:xfrm>
          <a:prstGeom prst="rect">
            <a:avLst/>
          </a:prstGeom>
        </p:spPr>
        <p:txBody>
          <a:bodyPr/>
          <a:lstStyle/>
          <a:p>
            <a:pPr marL="543956" indent="-543956" defTabSz="731162">
              <a:spcBef>
                <a:spcPts val="5200"/>
              </a:spcBef>
              <a:defRPr sz="3916"/>
            </a:pPr>
            <a:r>
              <a:t>The memory/disk storage needed by an adjacency list is proportional to </a:t>
            </a:r>
            <a:r>
              <a:rPr i="1"/>
              <a:t>N</a:t>
            </a:r>
            <a:r>
              <a:rPr baseline="31999"/>
              <a:t>2</a:t>
            </a:r>
          </a:p>
          <a:p>
            <a:pPr marL="543956" indent="-543956" defTabSz="731162">
              <a:spcBef>
                <a:spcPts val="5200"/>
              </a:spcBef>
              <a:defRPr sz="3916"/>
            </a:pPr>
            <a:r>
              <a:t>In sparse networks (most real-world networks), this is terribly inefficient: most of the space is wasted storing zeros (non-links); for very large networks, adjacency lists are unfeasible</a:t>
            </a:r>
          </a:p>
          <a:p>
            <a:pPr marL="543956" indent="-543956" defTabSz="731162">
              <a:spcBef>
                <a:spcPts val="5200"/>
              </a:spcBef>
              <a:defRPr sz="3916"/>
            </a:pPr>
            <a:r>
              <a:t>It is much more efficient, often necessary, to store only the actual links, and assume that if a link is not listed it means it is not present  </a:t>
            </a:r>
          </a:p>
          <a:p>
            <a:pPr marL="543956" indent="-543956" defTabSz="731162">
              <a:spcBef>
                <a:spcPts val="5200"/>
              </a:spcBef>
              <a:defRPr sz="3916"/>
            </a:pPr>
            <a:r>
              <a:t>There are two commonly used sparse networks representations:</a:t>
            </a:r>
          </a:p>
          <a:p>
            <a:pPr marL="939561" lvl="1" indent="-543956" defTabSz="731162">
              <a:spcBef>
                <a:spcPts val="5200"/>
              </a:spcBef>
              <a:defRPr sz="3916"/>
            </a:pPr>
            <a:r>
              <a:rPr b="1"/>
              <a:t>Adjacency list</a:t>
            </a:r>
          </a:p>
          <a:p>
            <a:pPr marL="939561" lvl="1" indent="-543956" defTabSz="731162">
              <a:spcBef>
                <a:spcPts val="5200"/>
              </a:spcBef>
              <a:defRPr sz="3916"/>
            </a:pPr>
            <a:r>
              <a:rPr b="1"/>
              <a:t>Edge list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e want to be able to talk about..."/>
          <p:cNvSpPr txBox="1">
            <a:spLocks noGrp="1"/>
          </p:cNvSpPr>
          <p:nvPr>
            <p:ph type="title"/>
          </p:nvPr>
        </p:nvSpPr>
        <p:spPr>
          <a:xfrm>
            <a:off x="2460526" y="2569691"/>
            <a:ext cx="19462948" cy="3036095"/>
          </a:xfrm>
          <a:prstGeom prst="rect">
            <a:avLst/>
          </a:prstGeom>
        </p:spPr>
        <p:txBody>
          <a:bodyPr/>
          <a:lstStyle>
            <a:lvl1pPr defTabSz="698301">
              <a:defRPr sz="9520"/>
            </a:lvl1pPr>
          </a:lstStyle>
          <a:p>
            <a:r>
              <a:t>We want to be able to talk about...</a:t>
            </a:r>
          </a:p>
        </p:txBody>
      </p:sp>
      <p:sp>
        <p:nvSpPr>
          <p:cNvPr id="129" name="properties to characterize structure &amp; behavior of networks…"/>
          <p:cNvSpPr txBox="1">
            <a:spLocks noGrp="1"/>
          </p:cNvSpPr>
          <p:nvPr>
            <p:ph type="body" sz="half" idx="1"/>
          </p:nvPr>
        </p:nvSpPr>
        <p:spPr>
          <a:xfrm>
            <a:off x="2369553" y="5277868"/>
            <a:ext cx="19644894" cy="5868441"/>
          </a:xfrm>
          <a:prstGeom prst="rect">
            <a:avLst/>
          </a:prstGeom>
        </p:spPr>
        <p:txBody>
          <a:bodyPr/>
          <a:lstStyle/>
          <a:p>
            <a:r>
              <a:t>properties to characterize structure &amp; behavior of networks</a:t>
            </a:r>
          </a:p>
          <a:p>
            <a:r>
              <a:t>roles of networks in affecting processes occurring on network structures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Adjacency list"/>
          <p:cNvSpPr txBox="1">
            <a:spLocks noGrp="1"/>
          </p:cNvSpPr>
          <p:nvPr>
            <p:ph type="title"/>
          </p:nvPr>
        </p:nvSpPr>
        <p:spPr>
          <a:xfrm>
            <a:off x="1864374" y="188049"/>
            <a:ext cx="11328240" cy="3036095"/>
          </a:xfrm>
          <a:prstGeom prst="rect">
            <a:avLst/>
          </a:prstGeom>
        </p:spPr>
        <p:txBody>
          <a:bodyPr/>
          <a:lstStyle/>
          <a:p>
            <a:r>
              <a:t>Adjacency list</a:t>
            </a:r>
          </a:p>
        </p:txBody>
      </p:sp>
      <p:sp>
        <p:nvSpPr>
          <p:cNvPr id="490" name="List of neighbors for each node…"/>
          <p:cNvSpPr txBox="1">
            <a:spLocks noGrp="1"/>
          </p:cNvSpPr>
          <p:nvPr>
            <p:ph type="body" sz="quarter" idx="1"/>
          </p:nvPr>
        </p:nvSpPr>
        <p:spPr>
          <a:xfrm>
            <a:off x="1474289" y="2790418"/>
            <a:ext cx="12825152" cy="4678231"/>
          </a:xfrm>
          <a:prstGeom prst="rect">
            <a:avLst/>
          </a:prstGeom>
        </p:spPr>
        <p:txBody>
          <a:bodyPr/>
          <a:lstStyle/>
          <a:p>
            <a:r>
              <a:t>List of neighbors for each node</a:t>
            </a:r>
          </a:p>
          <a:p>
            <a:r>
              <a:t>In undirected networks, each link is listed twice</a:t>
            </a:r>
          </a:p>
          <a:p>
            <a:r>
              <a:t>In weighted networks, each neighbor is replaced by a pair (neighbor, weight)</a:t>
            </a:r>
          </a:p>
        </p:txBody>
      </p:sp>
      <p:grpSp>
        <p:nvGrpSpPr>
          <p:cNvPr id="523" name="Group"/>
          <p:cNvGrpSpPr/>
          <p:nvPr/>
        </p:nvGrpSpPr>
        <p:grpSpPr>
          <a:xfrm>
            <a:off x="15009404" y="1253177"/>
            <a:ext cx="6875860" cy="4143375"/>
            <a:chOff x="0" y="0"/>
            <a:chExt cx="6875858" cy="4143374"/>
          </a:xfrm>
        </p:grpSpPr>
        <p:grpSp>
          <p:nvGrpSpPr>
            <p:cNvPr id="509" name="Group"/>
            <p:cNvGrpSpPr/>
            <p:nvPr/>
          </p:nvGrpSpPr>
          <p:grpSpPr>
            <a:xfrm>
              <a:off x="665261" y="216661"/>
              <a:ext cx="6210598" cy="2803200"/>
              <a:chOff x="0" y="0"/>
              <a:chExt cx="6210597" cy="2803199"/>
            </a:xfrm>
          </p:grpSpPr>
          <p:grpSp>
            <p:nvGrpSpPr>
              <p:cNvPr id="499" name="Group"/>
              <p:cNvGrpSpPr/>
              <p:nvPr/>
            </p:nvGrpSpPr>
            <p:grpSpPr>
              <a:xfrm>
                <a:off x="221089" y="223540"/>
                <a:ext cx="5656758" cy="2356120"/>
                <a:chOff x="0" y="0"/>
                <a:chExt cx="5656757" cy="2356118"/>
              </a:xfrm>
            </p:grpSpPr>
            <p:sp>
              <p:nvSpPr>
                <p:cNvPr id="491" name="Line"/>
                <p:cNvSpPr/>
                <p:nvPr/>
              </p:nvSpPr>
              <p:spPr>
                <a:xfrm>
                  <a:off x="0" y="447081"/>
                  <a:ext cx="998251" cy="190903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2" name="Line"/>
                <p:cNvSpPr/>
                <p:nvPr/>
              </p:nvSpPr>
              <p:spPr>
                <a:xfrm flipH="1">
                  <a:off x="998250" y="0"/>
                  <a:ext cx="1219340" cy="2356119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3" name="Line"/>
                <p:cNvSpPr/>
                <p:nvPr/>
              </p:nvSpPr>
              <p:spPr>
                <a:xfrm flipH="1">
                  <a:off x="1996502" y="0"/>
                  <a:ext cx="221090" cy="111993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4" name="Line"/>
                <p:cNvSpPr/>
                <p:nvPr/>
              </p:nvSpPr>
              <p:spPr>
                <a:xfrm flipH="1">
                  <a:off x="1884842" y="1119938"/>
                  <a:ext cx="1109913" cy="114006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5" name="Line"/>
                <p:cNvSpPr/>
                <p:nvPr/>
              </p:nvSpPr>
              <p:spPr>
                <a:xfrm flipH="1" flipV="1">
                  <a:off x="2105931" y="1233946"/>
                  <a:ext cx="1663752" cy="100816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6" name="Line"/>
                <p:cNvSpPr/>
                <p:nvPr/>
              </p:nvSpPr>
              <p:spPr>
                <a:xfrm flipH="1" flipV="1">
                  <a:off x="2994754" y="1119939"/>
                  <a:ext cx="2662004" cy="114005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7" name="Line"/>
                <p:cNvSpPr/>
                <p:nvPr/>
              </p:nvSpPr>
              <p:spPr>
                <a:xfrm flipH="1">
                  <a:off x="3104182" y="223540"/>
                  <a:ext cx="1554325" cy="89639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498" name="Line"/>
                <p:cNvSpPr/>
                <p:nvPr/>
              </p:nvSpPr>
              <p:spPr>
                <a:xfrm flipH="1">
                  <a:off x="998253" y="1233945"/>
                  <a:ext cx="998251" cy="112217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508" name="Group"/>
              <p:cNvGrpSpPr/>
              <p:nvPr/>
            </p:nvGrpSpPr>
            <p:grpSpPr>
              <a:xfrm>
                <a:off x="0" y="0"/>
                <a:ext cx="6210598" cy="2803200"/>
                <a:chOff x="0" y="0"/>
                <a:chExt cx="6210597" cy="2803199"/>
              </a:xfrm>
            </p:grpSpPr>
            <p:sp>
              <p:nvSpPr>
                <p:cNvPr id="500" name="Circle"/>
                <p:cNvSpPr/>
                <p:nvPr/>
              </p:nvSpPr>
              <p:spPr>
                <a:xfrm>
                  <a:off x="0" y="447081"/>
                  <a:ext cx="442179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1" name="Circle"/>
                <p:cNvSpPr/>
                <p:nvPr/>
              </p:nvSpPr>
              <p:spPr>
                <a:xfrm>
                  <a:off x="1996502" y="1233944"/>
                  <a:ext cx="442179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2" name="Circle"/>
                <p:cNvSpPr/>
                <p:nvPr/>
              </p:nvSpPr>
              <p:spPr>
                <a:xfrm>
                  <a:off x="2217591" y="0"/>
                  <a:ext cx="444413" cy="44708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3" name="Circle"/>
                <p:cNvSpPr/>
                <p:nvPr/>
              </p:nvSpPr>
              <p:spPr>
                <a:xfrm>
                  <a:off x="3769683" y="2242112"/>
                  <a:ext cx="444412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4" name="Circle"/>
                <p:cNvSpPr/>
                <p:nvPr/>
              </p:nvSpPr>
              <p:spPr>
                <a:xfrm>
                  <a:off x="4658506" y="223540"/>
                  <a:ext cx="442179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5" name="Circle"/>
                <p:cNvSpPr/>
                <p:nvPr/>
              </p:nvSpPr>
              <p:spPr>
                <a:xfrm>
                  <a:off x="3104182" y="1119938"/>
                  <a:ext cx="444413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6" name="Circle"/>
                <p:cNvSpPr/>
                <p:nvPr/>
              </p:nvSpPr>
              <p:spPr>
                <a:xfrm>
                  <a:off x="5768418" y="1233944"/>
                  <a:ext cx="442180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07" name="Circle"/>
                <p:cNvSpPr/>
                <p:nvPr/>
              </p:nvSpPr>
              <p:spPr>
                <a:xfrm>
                  <a:off x="998251" y="2356118"/>
                  <a:ext cx="442179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510" name="2"/>
            <p:cNvSpPr txBox="1"/>
            <p:nvPr/>
          </p:nvSpPr>
          <p:spPr>
            <a:xfrm>
              <a:off x="1214437" y="2566434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2</a:t>
              </a:r>
            </a:p>
          </p:txBody>
        </p:sp>
        <p:sp>
          <p:nvSpPr>
            <p:cNvPr id="511" name="1"/>
            <p:cNvSpPr txBox="1"/>
            <p:nvPr/>
          </p:nvSpPr>
          <p:spPr>
            <a:xfrm>
              <a:off x="1038076" y="551705"/>
              <a:ext cx="535782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</a:t>
              </a:r>
            </a:p>
          </p:txBody>
        </p:sp>
        <p:sp>
          <p:nvSpPr>
            <p:cNvPr id="512" name="3"/>
            <p:cNvSpPr txBox="1"/>
            <p:nvPr/>
          </p:nvSpPr>
          <p:spPr>
            <a:xfrm>
              <a:off x="3259335" y="21666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3</a:t>
              </a:r>
            </a:p>
          </p:txBody>
        </p:sp>
        <p:sp>
          <p:nvSpPr>
            <p:cNvPr id="513" name="4"/>
            <p:cNvSpPr txBox="1"/>
            <p:nvPr/>
          </p:nvSpPr>
          <p:spPr>
            <a:xfrm>
              <a:off x="2879824" y="1809236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4</a:t>
              </a:r>
            </a:p>
          </p:txBody>
        </p:sp>
        <p:sp>
          <p:nvSpPr>
            <p:cNvPr id="514" name="5"/>
            <p:cNvSpPr txBox="1"/>
            <p:nvPr/>
          </p:nvSpPr>
          <p:spPr>
            <a:xfrm>
              <a:off x="4036218" y="167745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5</a:t>
              </a:r>
            </a:p>
          </p:txBody>
        </p:sp>
        <p:sp>
          <p:nvSpPr>
            <p:cNvPr id="515" name="7"/>
            <p:cNvSpPr txBox="1"/>
            <p:nvPr/>
          </p:nvSpPr>
          <p:spPr>
            <a:xfrm>
              <a:off x="4701480" y="2146513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7</a:t>
              </a:r>
            </a:p>
          </p:txBody>
        </p:sp>
        <p:sp>
          <p:nvSpPr>
            <p:cNvPr id="516" name="6"/>
            <p:cNvSpPr txBox="1"/>
            <p:nvPr/>
          </p:nvSpPr>
          <p:spPr>
            <a:xfrm>
              <a:off x="4922490" y="0"/>
              <a:ext cx="428626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6</a:t>
              </a:r>
            </a:p>
          </p:txBody>
        </p:sp>
        <p:sp>
          <p:nvSpPr>
            <p:cNvPr id="517" name="8"/>
            <p:cNvSpPr txBox="1"/>
            <p:nvPr/>
          </p:nvSpPr>
          <p:spPr>
            <a:xfrm>
              <a:off x="6092279" y="1027467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8</a:t>
              </a:r>
            </a:p>
          </p:txBody>
        </p:sp>
        <p:sp>
          <p:nvSpPr>
            <p:cNvPr id="518" name="Line"/>
            <p:cNvSpPr/>
            <p:nvPr/>
          </p:nvSpPr>
          <p:spPr>
            <a:xfrm>
              <a:off x="214312" y="3573800"/>
              <a:ext cx="1777009" cy="3350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9" name="Oval"/>
            <p:cNvSpPr/>
            <p:nvPr/>
          </p:nvSpPr>
          <p:spPr>
            <a:xfrm>
              <a:off x="1763613" y="3692181"/>
              <a:ext cx="448718" cy="45119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0" name="Oval"/>
            <p:cNvSpPr/>
            <p:nvPr/>
          </p:nvSpPr>
          <p:spPr>
            <a:xfrm>
              <a:off x="0" y="3354904"/>
              <a:ext cx="448718" cy="453427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1" name="9"/>
            <p:cNvSpPr txBox="1"/>
            <p:nvPr/>
          </p:nvSpPr>
          <p:spPr>
            <a:xfrm>
              <a:off x="2190005" y="348892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9</a:t>
              </a:r>
            </a:p>
          </p:txBody>
        </p:sp>
        <p:sp>
          <p:nvSpPr>
            <p:cNvPr id="522" name="10"/>
            <p:cNvSpPr txBox="1"/>
            <p:nvPr/>
          </p:nvSpPr>
          <p:spPr>
            <a:xfrm>
              <a:off x="0" y="2903713"/>
              <a:ext cx="83939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10</a:t>
              </a:r>
            </a:p>
          </p:txBody>
        </p:sp>
      </p:grpSp>
      <p:grpSp>
        <p:nvGrpSpPr>
          <p:cNvPr id="526" name="Group"/>
          <p:cNvGrpSpPr/>
          <p:nvPr/>
        </p:nvGrpSpPr>
        <p:grpSpPr>
          <a:xfrm>
            <a:off x="18734190" y="5414259"/>
            <a:ext cx="4613542" cy="6140425"/>
            <a:chOff x="0" y="0"/>
            <a:chExt cx="4613540" cy="6140423"/>
          </a:xfrm>
        </p:grpSpPr>
        <p:pic>
          <p:nvPicPr>
            <p:cNvPr id="524" name="image7.png" descr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46" t="21456" r="58542" b="23831"/>
            <a:stretch>
              <a:fillRect/>
            </a:stretch>
          </p:blipFill>
          <p:spPr>
            <a:xfrm>
              <a:off x="298576" y="200284"/>
              <a:ext cx="4218510" cy="58220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Rectangle"/>
            <p:cNvSpPr/>
            <p:nvPr/>
          </p:nvSpPr>
          <p:spPr>
            <a:xfrm>
              <a:off x="0" y="0"/>
              <a:ext cx="4613541" cy="6140424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527" name="G.neighbors(2)…"/>
          <p:cNvSpPr/>
          <p:nvPr/>
        </p:nvSpPr>
        <p:spPr>
          <a:xfrm>
            <a:off x="1249645" y="7792767"/>
            <a:ext cx="16477373" cy="41719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G.neighbors(2)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for n,neighbors in G.adjacency():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for neighbor,link_attributes in neighbors.items():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print('(%d, %d)' % (n,neighbor))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nx.write_adjlist(G, "netfile.adjlist")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G2 = nx.read_adjlist("netfile.adjlist") # G and G2 are isomorphic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Edge list"/>
          <p:cNvSpPr txBox="1">
            <a:spLocks noGrp="1"/>
          </p:cNvSpPr>
          <p:nvPr>
            <p:ph type="title"/>
          </p:nvPr>
        </p:nvSpPr>
        <p:spPr>
          <a:xfrm>
            <a:off x="2503802" y="890587"/>
            <a:ext cx="8769593" cy="3036095"/>
          </a:xfrm>
          <a:prstGeom prst="rect">
            <a:avLst/>
          </a:prstGeom>
        </p:spPr>
        <p:txBody>
          <a:bodyPr/>
          <a:lstStyle/>
          <a:p>
            <a:r>
              <a:t>Edge list</a:t>
            </a:r>
          </a:p>
        </p:txBody>
      </p:sp>
      <p:sp>
        <p:nvSpPr>
          <p:cNvPr id="530" name="List of node pairs that are connected…"/>
          <p:cNvSpPr txBox="1">
            <a:spLocks noGrp="1"/>
          </p:cNvSpPr>
          <p:nvPr>
            <p:ph type="body" sz="quarter" idx="1"/>
          </p:nvPr>
        </p:nvSpPr>
        <p:spPr>
          <a:xfrm>
            <a:off x="3065556" y="3423785"/>
            <a:ext cx="10290731" cy="4321236"/>
          </a:xfrm>
          <a:prstGeom prst="rect">
            <a:avLst/>
          </a:prstGeom>
        </p:spPr>
        <p:txBody>
          <a:bodyPr/>
          <a:lstStyle/>
          <a:p>
            <a:r>
              <a:t>List of node pairs that are connected</a:t>
            </a:r>
          </a:p>
          <a:p>
            <a:r>
              <a:t>In weighted networks, each pair is replaced by a triple (i, j, weight)</a:t>
            </a:r>
          </a:p>
        </p:txBody>
      </p:sp>
      <p:pic>
        <p:nvPicPr>
          <p:cNvPr id="531" name="image8.png" descr="image8.png"/>
          <p:cNvPicPr>
            <a:picLocks noChangeAspect="1"/>
          </p:cNvPicPr>
          <p:nvPr/>
        </p:nvPicPr>
        <p:blipFill>
          <a:blip r:embed="rId2">
            <a:extLst/>
          </a:blip>
          <a:srcRect l="2130" t="20034" r="81674" b="33455"/>
          <a:stretch>
            <a:fillRect/>
          </a:stretch>
        </p:blipFill>
        <p:spPr>
          <a:xfrm>
            <a:off x="20291195" y="5615298"/>
            <a:ext cx="1993656" cy="606936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564" name="Group"/>
          <p:cNvGrpSpPr/>
          <p:nvPr/>
        </p:nvGrpSpPr>
        <p:grpSpPr>
          <a:xfrm>
            <a:off x="15648832" y="1422315"/>
            <a:ext cx="6875860" cy="4143375"/>
            <a:chOff x="0" y="0"/>
            <a:chExt cx="6875858" cy="4143374"/>
          </a:xfrm>
        </p:grpSpPr>
        <p:grpSp>
          <p:nvGrpSpPr>
            <p:cNvPr id="550" name="Group"/>
            <p:cNvGrpSpPr/>
            <p:nvPr/>
          </p:nvGrpSpPr>
          <p:grpSpPr>
            <a:xfrm>
              <a:off x="665261" y="216661"/>
              <a:ext cx="6210598" cy="2803200"/>
              <a:chOff x="0" y="0"/>
              <a:chExt cx="6210597" cy="2803199"/>
            </a:xfrm>
          </p:grpSpPr>
          <p:grpSp>
            <p:nvGrpSpPr>
              <p:cNvPr id="540" name="Group"/>
              <p:cNvGrpSpPr/>
              <p:nvPr/>
            </p:nvGrpSpPr>
            <p:grpSpPr>
              <a:xfrm>
                <a:off x="221089" y="223540"/>
                <a:ext cx="5656758" cy="2356120"/>
                <a:chOff x="0" y="0"/>
                <a:chExt cx="5656757" cy="2356118"/>
              </a:xfrm>
            </p:grpSpPr>
            <p:sp>
              <p:nvSpPr>
                <p:cNvPr id="532" name="Line"/>
                <p:cNvSpPr/>
                <p:nvPr/>
              </p:nvSpPr>
              <p:spPr>
                <a:xfrm>
                  <a:off x="0" y="447081"/>
                  <a:ext cx="998251" cy="190903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3" name="Line"/>
                <p:cNvSpPr/>
                <p:nvPr/>
              </p:nvSpPr>
              <p:spPr>
                <a:xfrm flipH="1">
                  <a:off x="998250" y="0"/>
                  <a:ext cx="1219340" cy="2356119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4" name="Line"/>
                <p:cNvSpPr/>
                <p:nvPr/>
              </p:nvSpPr>
              <p:spPr>
                <a:xfrm flipH="1">
                  <a:off x="1996502" y="0"/>
                  <a:ext cx="221090" cy="111993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5" name="Line"/>
                <p:cNvSpPr/>
                <p:nvPr/>
              </p:nvSpPr>
              <p:spPr>
                <a:xfrm flipH="1">
                  <a:off x="1884842" y="1119938"/>
                  <a:ext cx="1109913" cy="114006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6" name="Line"/>
                <p:cNvSpPr/>
                <p:nvPr/>
              </p:nvSpPr>
              <p:spPr>
                <a:xfrm flipH="1" flipV="1">
                  <a:off x="2105931" y="1233946"/>
                  <a:ext cx="1663752" cy="100816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7" name="Line"/>
                <p:cNvSpPr/>
                <p:nvPr/>
              </p:nvSpPr>
              <p:spPr>
                <a:xfrm flipH="1" flipV="1">
                  <a:off x="2994754" y="1119939"/>
                  <a:ext cx="2662004" cy="114005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8" name="Line"/>
                <p:cNvSpPr/>
                <p:nvPr/>
              </p:nvSpPr>
              <p:spPr>
                <a:xfrm flipH="1">
                  <a:off x="3104182" y="223540"/>
                  <a:ext cx="1554325" cy="896398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39" name="Line"/>
                <p:cNvSpPr/>
                <p:nvPr/>
              </p:nvSpPr>
              <p:spPr>
                <a:xfrm flipH="1">
                  <a:off x="998253" y="1233945"/>
                  <a:ext cx="998251" cy="1122174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549" name="Group"/>
              <p:cNvGrpSpPr/>
              <p:nvPr/>
            </p:nvGrpSpPr>
            <p:grpSpPr>
              <a:xfrm>
                <a:off x="0" y="0"/>
                <a:ext cx="6210598" cy="2803200"/>
                <a:chOff x="0" y="0"/>
                <a:chExt cx="6210597" cy="2803199"/>
              </a:xfrm>
            </p:grpSpPr>
            <p:sp>
              <p:nvSpPr>
                <p:cNvPr id="541" name="Circle"/>
                <p:cNvSpPr/>
                <p:nvPr/>
              </p:nvSpPr>
              <p:spPr>
                <a:xfrm>
                  <a:off x="0" y="447081"/>
                  <a:ext cx="442179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2" name="Circle"/>
                <p:cNvSpPr/>
                <p:nvPr/>
              </p:nvSpPr>
              <p:spPr>
                <a:xfrm>
                  <a:off x="1996502" y="1233944"/>
                  <a:ext cx="442179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3" name="Circle"/>
                <p:cNvSpPr/>
                <p:nvPr/>
              </p:nvSpPr>
              <p:spPr>
                <a:xfrm>
                  <a:off x="2217591" y="0"/>
                  <a:ext cx="444413" cy="447081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4" name="Circle"/>
                <p:cNvSpPr/>
                <p:nvPr/>
              </p:nvSpPr>
              <p:spPr>
                <a:xfrm>
                  <a:off x="3769683" y="2242112"/>
                  <a:ext cx="444412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5" name="Circle"/>
                <p:cNvSpPr/>
                <p:nvPr/>
              </p:nvSpPr>
              <p:spPr>
                <a:xfrm>
                  <a:off x="4658506" y="223540"/>
                  <a:ext cx="442179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6" name="Circle"/>
                <p:cNvSpPr/>
                <p:nvPr/>
              </p:nvSpPr>
              <p:spPr>
                <a:xfrm>
                  <a:off x="3104182" y="1119938"/>
                  <a:ext cx="444413" cy="449318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7" name="Circle"/>
                <p:cNvSpPr/>
                <p:nvPr/>
              </p:nvSpPr>
              <p:spPr>
                <a:xfrm>
                  <a:off x="5768418" y="1233944"/>
                  <a:ext cx="442180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548" name="Circle"/>
                <p:cNvSpPr/>
                <p:nvPr/>
              </p:nvSpPr>
              <p:spPr>
                <a:xfrm>
                  <a:off x="998251" y="2356118"/>
                  <a:ext cx="442179" cy="447082"/>
                </a:xfrm>
                <a:prstGeom prst="ellipse">
                  <a:avLst/>
                </a:prstGeom>
                <a:solidFill>
                  <a:srgbClr val="D81E00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642937">
                    <a:defRPr sz="1600" b="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  <p:sp>
          <p:nvSpPr>
            <p:cNvPr id="551" name="2"/>
            <p:cNvSpPr txBox="1"/>
            <p:nvPr/>
          </p:nvSpPr>
          <p:spPr>
            <a:xfrm>
              <a:off x="1214437" y="2566434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2</a:t>
              </a:r>
            </a:p>
          </p:txBody>
        </p:sp>
        <p:sp>
          <p:nvSpPr>
            <p:cNvPr id="552" name="1"/>
            <p:cNvSpPr txBox="1"/>
            <p:nvPr/>
          </p:nvSpPr>
          <p:spPr>
            <a:xfrm>
              <a:off x="1038076" y="551705"/>
              <a:ext cx="535782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</a:t>
              </a:r>
            </a:p>
          </p:txBody>
        </p:sp>
        <p:sp>
          <p:nvSpPr>
            <p:cNvPr id="553" name="3"/>
            <p:cNvSpPr txBox="1"/>
            <p:nvPr/>
          </p:nvSpPr>
          <p:spPr>
            <a:xfrm>
              <a:off x="3259335" y="21666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3</a:t>
              </a:r>
            </a:p>
          </p:txBody>
        </p:sp>
        <p:sp>
          <p:nvSpPr>
            <p:cNvPr id="554" name="4"/>
            <p:cNvSpPr txBox="1"/>
            <p:nvPr/>
          </p:nvSpPr>
          <p:spPr>
            <a:xfrm>
              <a:off x="2879824" y="1809236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4</a:t>
              </a:r>
            </a:p>
          </p:txBody>
        </p:sp>
        <p:sp>
          <p:nvSpPr>
            <p:cNvPr id="555" name="5"/>
            <p:cNvSpPr txBox="1"/>
            <p:nvPr/>
          </p:nvSpPr>
          <p:spPr>
            <a:xfrm>
              <a:off x="4036218" y="167745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5</a:t>
              </a:r>
            </a:p>
          </p:txBody>
        </p:sp>
        <p:sp>
          <p:nvSpPr>
            <p:cNvPr id="556" name="7"/>
            <p:cNvSpPr txBox="1"/>
            <p:nvPr/>
          </p:nvSpPr>
          <p:spPr>
            <a:xfrm>
              <a:off x="4701480" y="2146513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7</a:t>
              </a:r>
            </a:p>
          </p:txBody>
        </p:sp>
        <p:sp>
          <p:nvSpPr>
            <p:cNvPr id="557" name="6"/>
            <p:cNvSpPr txBox="1"/>
            <p:nvPr/>
          </p:nvSpPr>
          <p:spPr>
            <a:xfrm>
              <a:off x="4922490" y="0"/>
              <a:ext cx="428626" cy="406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6</a:t>
              </a:r>
            </a:p>
          </p:txBody>
        </p:sp>
        <p:sp>
          <p:nvSpPr>
            <p:cNvPr id="558" name="8"/>
            <p:cNvSpPr txBox="1"/>
            <p:nvPr/>
          </p:nvSpPr>
          <p:spPr>
            <a:xfrm>
              <a:off x="6092279" y="1027467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8</a:t>
              </a:r>
            </a:p>
          </p:txBody>
        </p:sp>
        <p:sp>
          <p:nvSpPr>
            <p:cNvPr id="559" name="Line"/>
            <p:cNvSpPr/>
            <p:nvPr/>
          </p:nvSpPr>
          <p:spPr>
            <a:xfrm>
              <a:off x="214312" y="3573800"/>
              <a:ext cx="1777009" cy="3350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0" name="Oval"/>
            <p:cNvSpPr/>
            <p:nvPr/>
          </p:nvSpPr>
          <p:spPr>
            <a:xfrm>
              <a:off x="1763613" y="3692181"/>
              <a:ext cx="448718" cy="451194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1" name="Oval"/>
            <p:cNvSpPr/>
            <p:nvPr/>
          </p:nvSpPr>
          <p:spPr>
            <a:xfrm>
              <a:off x="0" y="3354904"/>
              <a:ext cx="448718" cy="453427"/>
            </a:xfrm>
            <a:prstGeom prst="ellipse">
              <a:avLst/>
            </a:prstGeom>
            <a:solidFill>
              <a:srgbClr val="D81E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2" name="9"/>
            <p:cNvSpPr txBox="1"/>
            <p:nvPr/>
          </p:nvSpPr>
          <p:spPr>
            <a:xfrm>
              <a:off x="2190005" y="3488922"/>
              <a:ext cx="4286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9</a:t>
              </a:r>
            </a:p>
          </p:txBody>
        </p:sp>
        <p:sp>
          <p:nvSpPr>
            <p:cNvPr id="563" name="10"/>
            <p:cNvSpPr txBox="1"/>
            <p:nvPr/>
          </p:nvSpPr>
          <p:spPr>
            <a:xfrm>
              <a:off x="0" y="2903713"/>
              <a:ext cx="839391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62507" algn="l">
                <a:buClr>
                  <a:srgbClr val="000000"/>
                </a:buClr>
                <a:buFont typeface="Arial Rounded MT Bold"/>
                <a:defRPr sz="2800" b="0"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5600">
                  <a:solidFill>
                    <a:srgbClr val="858585"/>
                  </a:solidFill>
                  <a:uFillTx/>
                  <a:latin typeface="Marker Felt"/>
                  <a:ea typeface="Marker Felt"/>
                  <a:cs typeface="Marker Felt"/>
                  <a:sym typeface="Marker Felt"/>
                </a:defRPr>
              </a:pPr>
              <a:r>
                <a:rPr sz="28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10</a:t>
              </a:r>
            </a:p>
          </p:txBody>
        </p:sp>
      </p:grpSp>
      <p:sp>
        <p:nvSpPr>
          <p:cNvPr id="565" name="for i,j in G.edges:…"/>
          <p:cNvSpPr/>
          <p:nvPr/>
        </p:nvSpPr>
        <p:spPr>
          <a:xfrm>
            <a:off x="1872008" y="7586146"/>
            <a:ext cx="17224390" cy="41719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for i,j in G.edges: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print('%d %d' %(i,j))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nx.write_edgelist(G, "netfile.edgelist")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G3 = nx.read_edgelist("netfile.edgelist") # G and G3 are isomorphic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nx.write_weighted_edgelist(W, "wf.edges") # store  weights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W2 = nx.read_weighted_edgelist("wf.edges") # W and W2 are isomorphic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Drawing networks"/>
          <p:cNvSpPr txBox="1">
            <a:spLocks noGrp="1"/>
          </p:cNvSpPr>
          <p:nvPr>
            <p:ph type="title"/>
          </p:nvPr>
        </p:nvSpPr>
        <p:spPr>
          <a:xfrm>
            <a:off x="1931561" y="666025"/>
            <a:ext cx="11238827" cy="2327060"/>
          </a:xfrm>
          <a:prstGeom prst="rect">
            <a:avLst/>
          </a:prstGeom>
        </p:spPr>
        <p:txBody>
          <a:bodyPr/>
          <a:lstStyle>
            <a:lvl1pPr defTabSz="764024">
              <a:defRPr sz="10416"/>
            </a:lvl1pPr>
          </a:lstStyle>
          <a:p>
            <a:r>
              <a:t>Drawing networks</a:t>
            </a:r>
          </a:p>
        </p:txBody>
      </p:sp>
      <p:sp>
        <p:nvSpPr>
          <p:cNvPr id="568" name="A network layout algorithm places nodes on a plane to visualize the structure of the network…"/>
          <p:cNvSpPr txBox="1">
            <a:spLocks noGrp="1"/>
          </p:cNvSpPr>
          <p:nvPr>
            <p:ph type="body" sz="half" idx="1"/>
          </p:nvPr>
        </p:nvSpPr>
        <p:spPr>
          <a:xfrm>
            <a:off x="14728419" y="809377"/>
            <a:ext cx="9049405" cy="11462684"/>
          </a:xfrm>
          <a:prstGeom prst="rect">
            <a:avLst/>
          </a:prstGeom>
        </p:spPr>
        <p:txBody>
          <a:bodyPr/>
          <a:lstStyle/>
          <a:p>
            <a:pPr marL="495061" indent="-495061" defTabSz="665440">
              <a:spcBef>
                <a:spcPts val="2500"/>
              </a:spcBef>
              <a:defRPr sz="3564"/>
            </a:pPr>
            <a:r>
              <a:t>A </a:t>
            </a:r>
            <a:r>
              <a:rPr b="1"/>
              <a:t>network layout algorithm</a:t>
            </a:r>
            <a:r>
              <a:t> places nodes on a plane to visualize the structure of the network</a:t>
            </a:r>
          </a:p>
          <a:p>
            <a:pPr marL="495061" indent="-495061" defTabSz="665440">
              <a:spcBef>
                <a:spcPts val="2500"/>
              </a:spcBef>
              <a:defRPr sz="3564"/>
            </a:pPr>
            <a:r>
              <a:t>There are many layout algorithms; the most commonly used are </a:t>
            </a:r>
            <a:r>
              <a:rPr b="1"/>
              <a:t>force-directed layout</a:t>
            </a:r>
            <a:r>
              <a:t> (a.k.a. </a:t>
            </a:r>
            <a:r>
              <a:rPr b="1"/>
              <a:t>spring layout</a:t>
            </a:r>
            <a:r>
              <a:t>) algorithms:</a:t>
            </a:r>
          </a:p>
          <a:p>
            <a:pPr marL="855106" lvl="1" indent="-495061" defTabSz="665440">
              <a:spcBef>
                <a:spcPts val="2500"/>
              </a:spcBef>
              <a:defRPr sz="3564"/>
            </a:pPr>
            <a:r>
              <a:t>Connected nodes are placed near each other</a:t>
            </a:r>
          </a:p>
          <a:p>
            <a:pPr marL="855106" lvl="1" indent="-495061" defTabSz="665440">
              <a:spcBef>
                <a:spcPts val="2500"/>
              </a:spcBef>
              <a:defRPr sz="3564"/>
            </a:pPr>
            <a:r>
              <a:t>Links have similar length</a:t>
            </a:r>
          </a:p>
          <a:p>
            <a:pPr marL="855106" lvl="1" indent="-495061" defTabSz="665440">
              <a:spcBef>
                <a:spcPts val="2500"/>
              </a:spcBef>
              <a:defRPr sz="3564"/>
            </a:pPr>
            <a:r>
              <a:t>Link crossings are minimized</a:t>
            </a:r>
          </a:p>
          <a:p>
            <a:pPr marL="495061" indent="-495061" defTabSz="665440">
              <a:spcBef>
                <a:spcPts val="2500"/>
              </a:spcBef>
              <a:defRPr sz="3564"/>
            </a:pPr>
            <a:r>
              <a:t>This is done by simulating a physical systems where adjacent nodes are connected by springs and otherwise repel each other</a:t>
            </a:r>
          </a:p>
          <a:p>
            <a:pPr marL="495061" indent="-495061" defTabSz="665440">
              <a:spcBef>
                <a:spcPts val="2500"/>
              </a:spcBef>
              <a:defRPr sz="3564"/>
            </a:pPr>
            <a:r>
              <a:t>The community structure of the network can be revealed this way if the network is not too dense or too large</a:t>
            </a:r>
          </a:p>
        </p:txBody>
      </p:sp>
      <p:sp>
        <p:nvSpPr>
          <p:cNvPr id="569" name="import matplotlib.pyplot…"/>
          <p:cNvSpPr/>
          <p:nvPr/>
        </p:nvSpPr>
        <p:spPr>
          <a:xfrm>
            <a:off x="734032" y="3166965"/>
            <a:ext cx="13633885" cy="14795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38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import matplotlib.pyplot</a:t>
            </a:r>
          </a:p>
          <a:p>
            <a:pPr algn="l">
              <a:defRPr sz="38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nx.draw(G, node_color=colors, node_size=sizes)</a:t>
            </a:r>
          </a:p>
        </p:txBody>
      </p:sp>
      <p:grpSp>
        <p:nvGrpSpPr>
          <p:cNvPr id="572" name="Screen Shot 2015-08-25 at 9.15.03 PM.png"/>
          <p:cNvGrpSpPr/>
          <p:nvPr/>
        </p:nvGrpSpPr>
        <p:grpSpPr>
          <a:xfrm>
            <a:off x="606176" y="5011225"/>
            <a:ext cx="13889596" cy="7386770"/>
            <a:chOff x="0" y="0"/>
            <a:chExt cx="13889595" cy="7386768"/>
          </a:xfrm>
        </p:grpSpPr>
        <p:pic>
          <p:nvPicPr>
            <p:cNvPr id="571" name="Screen Shot 2015-08-25 at 9.15.03 PM.png" descr="Screen Shot 2015-08-25 at 9.15.03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7800" y="114300"/>
              <a:ext cx="13533996" cy="69295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0" name="Screen Shot 2015-08-25 at 9.15.03 PM.png" descr="Screen Shot 2015-08-25 at 9.15.03 PM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889596" cy="7386769"/>
            </a:xfrm>
            <a:prstGeom prst="rect">
              <a:avLst/>
            </a:prstGeom>
            <a:effectLst/>
          </p:spPr>
        </p:pic>
      </p:grpSp>
      <p:pic>
        <p:nvPicPr>
          <p:cNvPr id="573" name="ex6_24.png" descr="ex6_24.png"/>
          <p:cNvPicPr>
            <a:picLocks noChangeAspect="1"/>
          </p:cNvPicPr>
          <p:nvPr/>
        </p:nvPicPr>
        <p:blipFill>
          <a:blip r:embed="rId4">
            <a:extLst/>
          </a:blip>
          <a:srcRect t="4962" b="6834"/>
          <a:stretch>
            <a:fillRect/>
          </a:stretch>
        </p:blipFill>
        <p:spPr>
          <a:xfrm>
            <a:off x="2514641" y="5978144"/>
            <a:ext cx="10072666" cy="5874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rmal defini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Formal definitions</a:t>
            </a:r>
          </a:p>
        </p:txBody>
      </p:sp>
      <p:sp>
        <p:nvSpPr>
          <p:cNvPr id="132" name="A network or graph G has two parts, a set of N elements, called nodes or vertices, and a set of L pairs of nodes, called links or edges. The link (i, j) joins the nodes i and j. Two nodes are adjacent or connected or neighbors if there is a link between them.…"/>
          <p:cNvSpPr txBox="1">
            <a:spLocks noGrp="1"/>
          </p:cNvSpPr>
          <p:nvPr>
            <p:ph type="body" idx="1"/>
          </p:nvPr>
        </p:nvSpPr>
        <p:spPr>
          <a:xfrm>
            <a:off x="1210177" y="3023141"/>
            <a:ext cx="21963646" cy="8840392"/>
          </a:xfrm>
          <a:prstGeom prst="rect">
            <a:avLst/>
          </a:prstGeom>
        </p:spPr>
        <p:txBody>
          <a:bodyPr/>
          <a:lstStyle/>
          <a:p>
            <a:pPr marL="580628" indent="-580628" defTabSz="780454">
              <a:spcBef>
                <a:spcPts val="5600"/>
              </a:spcBef>
              <a:defRPr sz="4180"/>
            </a:pPr>
            <a:r>
              <a:t>A </a:t>
            </a:r>
            <a:r>
              <a:rPr b="1"/>
              <a:t>network</a:t>
            </a:r>
            <a:r>
              <a:t> or </a:t>
            </a:r>
            <a:r>
              <a:rPr b="1"/>
              <a:t>graph</a:t>
            </a:r>
            <a:r>
              <a:t> </a:t>
            </a:r>
            <a:r>
              <a:rPr i="1"/>
              <a:t>G</a:t>
            </a:r>
            <a:r>
              <a:t> has two parts, a set of </a:t>
            </a:r>
            <a:r>
              <a:rPr i="1"/>
              <a:t>N</a:t>
            </a:r>
            <a:r>
              <a:t> elements, called </a:t>
            </a:r>
            <a:r>
              <a:rPr b="1"/>
              <a:t>nodes</a:t>
            </a:r>
            <a:r>
              <a:t> or </a:t>
            </a:r>
            <a:r>
              <a:rPr b="1"/>
              <a:t>vertices</a:t>
            </a:r>
            <a:r>
              <a:t>, and a set of </a:t>
            </a:r>
            <a:r>
              <a:rPr i="1"/>
              <a:t>L</a:t>
            </a:r>
            <a:r>
              <a:t> pairs of nodes, called </a:t>
            </a:r>
            <a:r>
              <a:rPr b="1"/>
              <a:t>links</a:t>
            </a:r>
            <a:r>
              <a:t> or </a:t>
            </a:r>
            <a:r>
              <a:rPr b="1"/>
              <a:t>edges</a:t>
            </a:r>
            <a:r>
              <a:t>. The link </a:t>
            </a:r>
            <a:r>
              <a:rPr i="1"/>
              <a:t>(i, j)</a:t>
            </a:r>
            <a:r>
              <a:t> joins the nodes </a:t>
            </a:r>
            <a:r>
              <a:rPr i="1"/>
              <a:t>i</a:t>
            </a:r>
            <a:r>
              <a:t> and </a:t>
            </a:r>
            <a:r>
              <a:rPr i="1"/>
              <a:t>j</a:t>
            </a:r>
            <a:r>
              <a:t>. Two nodes are </a:t>
            </a:r>
            <a:r>
              <a:rPr b="1"/>
              <a:t>adjacent</a:t>
            </a:r>
            <a:r>
              <a:t> or </a:t>
            </a:r>
            <a:r>
              <a:rPr b="1"/>
              <a:t>connected</a:t>
            </a:r>
            <a:r>
              <a:t> or </a:t>
            </a:r>
            <a:r>
              <a:rPr b="1"/>
              <a:t>neighbors</a:t>
            </a:r>
            <a:r>
              <a:t> if there is a link between them.</a:t>
            </a:r>
          </a:p>
          <a:p>
            <a:pPr marL="580628" indent="-580628" defTabSz="780454">
              <a:spcBef>
                <a:spcPts val="5600"/>
              </a:spcBef>
              <a:defRPr sz="4180"/>
            </a:pPr>
            <a:r>
              <a:t>A network can be </a:t>
            </a:r>
            <a:r>
              <a:rPr b="1"/>
              <a:t>undirected</a:t>
            </a:r>
            <a:r>
              <a:t> or </a:t>
            </a:r>
            <a:r>
              <a:rPr b="1"/>
              <a:t>directed</a:t>
            </a:r>
            <a:r>
              <a:t>. A directed network is also called a </a:t>
            </a:r>
            <a:r>
              <a:rPr b="1"/>
              <a:t>digraph</a:t>
            </a:r>
            <a:r>
              <a:t>. In directed networks, links are called </a:t>
            </a:r>
            <a:r>
              <a:rPr b="1"/>
              <a:t>directed links</a:t>
            </a:r>
            <a:r>
              <a:t> and the order of the nodes in a link reflects the direction: the link </a:t>
            </a:r>
            <a:r>
              <a:rPr i="1"/>
              <a:t>(i, j)</a:t>
            </a:r>
            <a:r>
              <a:t> goes from the </a:t>
            </a:r>
            <a:r>
              <a:rPr b="1"/>
              <a:t>source</a:t>
            </a:r>
            <a:r>
              <a:t> node </a:t>
            </a:r>
            <a:r>
              <a:rPr i="1"/>
              <a:t>i</a:t>
            </a:r>
            <a:r>
              <a:t> to the </a:t>
            </a:r>
            <a:r>
              <a:rPr b="1"/>
              <a:t>target</a:t>
            </a:r>
            <a:r>
              <a:t> node </a:t>
            </a:r>
            <a:r>
              <a:rPr i="1"/>
              <a:t>j</a:t>
            </a:r>
            <a:r>
              <a:t>. In undirected networks, all links are bi-directional and the order of the two nodes in a link does not matter. </a:t>
            </a:r>
          </a:p>
          <a:p>
            <a:pPr marL="580628" indent="-580628" defTabSz="780454">
              <a:spcBef>
                <a:spcPts val="5600"/>
              </a:spcBef>
              <a:defRPr sz="4180"/>
            </a:pPr>
            <a:r>
              <a:t>A network can be </a:t>
            </a:r>
            <a:r>
              <a:rPr b="1"/>
              <a:t>unweighted</a:t>
            </a:r>
            <a:r>
              <a:t> or </a:t>
            </a:r>
            <a:r>
              <a:rPr b="1"/>
              <a:t>weighted</a:t>
            </a:r>
            <a:r>
              <a:t>. In a weighted network, links have associated </a:t>
            </a:r>
            <a:r>
              <a:rPr b="1"/>
              <a:t>weights</a:t>
            </a:r>
            <a:r>
              <a:t>: the </a:t>
            </a:r>
            <a:r>
              <a:rPr b="1"/>
              <a:t>weighted link</a:t>
            </a:r>
            <a:r>
              <a:t> </a:t>
            </a:r>
            <a:r>
              <a:rPr i="1"/>
              <a:t>(i,j,w)</a:t>
            </a:r>
            <a:r>
              <a:t> between nodes </a:t>
            </a:r>
            <a:r>
              <a:rPr i="1"/>
              <a:t>i</a:t>
            </a:r>
            <a:r>
              <a:t> and </a:t>
            </a:r>
            <a:r>
              <a:rPr i="1"/>
              <a:t>j</a:t>
            </a:r>
            <a:r>
              <a:t> has weight </a:t>
            </a:r>
            <a:r>
              <a:rPr i="1"/>
              <a:t>w</a:t>
            </a:r>
            <a:r>
              <a:t>. A network can be both directed and weighted, in which case it has directed weighted links.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netexample.pdf" descr="netexample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48931" y="1000668"/>
            <a:ext cx="16086129" cy="10234700"/>
          </a:xfrm>
          <a:prstGeom prst="rect">
            <a:avLst/>
          </a:prstGeom>
        </p:spPr>
      </p:pic>
      <p:sp>
        <p:nvSpPr>
          <p:cNvPr id="135" name="Can you think of a few examples in each of these categories?"/>
          <p:cNvSpPr txBox="1"/>
          <p:nvPr/>
        </p:nvSpPr>
        <p:spPr>
          <a:xfrm>
            <a:off x="4321500" y="11940380"/>
            <a:ext cx="15740991" cy="77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/>
            </a:lvl1pPr>
          </a:lstStyle>
          <a:p>
            <a:r>
              <a:t>Can you think of a few examples in each of these categories?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ython and Network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Python and NetworkX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2213322" y="4797159"/>
            <a:ext cx="8826366" cy="5505817"/>
            <a:chOff x="0" y="0"/>
            <a:chExt cx="8826365" cy="5505815"/>
          </a:xfrm>
        </p:grpSpPr>
        <p:grpSp>
          <p:nvGrpSpPr>
            <p:cNvPr id="144" name="Group"/>
            <p:cNvGrpSpPr/>
            <p:nvPr/>
          </p:nvGrpSpPr>
          <p:grpSpPr>
            <a:xfrm>
              <a:off x="488415" y="428595"/>
              <a:ext cx="7906225" cy="4615653"/>
              <a:chOff x="0" y="0"/>
              <a:chExt cx="7906224" cy="4615652"/>
            </a:xfrm>
          </p:grpSpPr>
          <p:sp>
            <p:nvSpPr>
              <p:cNvPr id="138" name="Line"/>
              <p:cNvSpPr/>
              <p:nvPr/>
            </p:nvSpPr>
            <p:spPr>
              <a:xfrm>
                <a:off x="0" y="877798"/>
                <a:ext cx="2093209" cy="373373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39" name="Line"/>
              <p:cNvSpPr/>
              <p:nvPr/>
            </p:nvSpPr>
            <p:spPr>
              <a:xfrm flipH="1">
                <a:off x="2093208" y="0"/>
                <a:ext cx="2555460" cy="46156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40" name="Line"/>
              <p:cNvSpPr/>
              <p:nvPr/>
            </p:nvSpPr>
            <p:spPr>
              <a:xfrm flipH="1">
                <a:off x="4186417" y="0"/>
                <a:ext cx="462251" cy="219655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41" name="Line"/>
              <p:cNvSpPr/>
              <p:nvPr/>
            </p:nvSpPr>
            <p:spPr>
              <a:xfrm flipH="1">
                <a:off x="3950931" y="2196555"/>
                <a:ext cx="2328696" cy="21842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42" name="Line"/>
              <p:cNvSpPr/>
              <p:nvPr/>
            </p:nvSpPr>
            <p:spPr>
              <a:xfrm flipH="1" flipV="1">
                <a:off x="4417542" y="2414975"/>
                <a:ext cx="3488683" cy="197813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43" name="Line"/>
              <p:cNvSpPr/>
              <p:nvPr/>
            </p:nvSpPr>
            <p:spPr>
              <a:xfrm flipH="1">
                <a:off x="2088847" y="2414975"/>
                <a:ext cx="2093210" cy="220067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51" name="Group"/>
            <p:cNvGrpSpPr/>
            <p:nvPr/>
          </p:nvGrpSpPr>
          <p:grpSpPr>
            <a:xfrm>
              <a:off x="-1" y="0"/>
              <a:ext cx="8826367" cy="5505816"/>
              <a:chOff x="0" y="0"/>
              <a:chExt cx="8826365" cy="5505815"/>
            </a:xfrm>
          </p:grpSpPr>
          <p:sp>
            <p:nvSpPr>
              <p:cNvPr id="145" name="1"/>
              <p:cNvSpPr/>
              <p:nvPr/>
            </p:nvSpPr>
            <p:spPr>
              <a:xfrm>
                <a:off x="-1" y="877797"/>
                <a:ext cx="928864" cy="8819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46" name="4"/>
              <p:cNvSpPr/>
              <p:nvPr/>
            </p:nvSpPr>
            <p:spPr>
              <a:xfrm>
                <a:off x="4182056" y="2419095"/>
                <a:ext cx="928864" cy="8819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47" name="3"/>
              <p:cNvSpPr/>
              <p:nvPr/>
            </p:nvSpPr>
            <p:spPr>
              <a:xfrm>
                <a:off x="4644306" y="0"/>
                <a:ext cx="928864" cy="877800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48" name="6"/>
              <p:cNvSpPr/>
              <p:nvPr/>
            </p:nvSpPr>
            <p:spPr>
              <a:xfrm>
                <a:off x="7897502" y="4401353"/>
                <a:ext cx="928864" cy="8819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149" name="5"/>
              <p:cNvSpPr/>
              <p:nvPr/>
            </p:nvSpPr>
            <p:spPr>
              <a:xfrm>
                <a:off x="6506390" y="2200676"/>
                <a:ext cx="928864" cy="8819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50" name="2"/>
              <p:cNvSpPr/>
              <p:nvPr/>
            </p:nvSpPr>
            <p:spPr>
              <a:xfrm>
                <a:off x="2088847" y="4623893"/>
                <a:ext cx="928864" cy="8819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5000" b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153" name="import networkx as nx # always!…"/>
          <p:cNvSpPr/>
          <p:nvPr/>
        </p:nvSpPr>
        <p:spPr>
          <a:xfrm>
            <a:off x="12693967" y="3292392"/>
            <a:ext cx="9464010" cy="85153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import networkx as nx # always!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 = nx.Graph()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G.add_node(1)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G.add_nodes_from([2,3,…])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G.add_edge(1,2)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G.add_edges_from([(2,3),(2,4),…])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G.nodes()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G.edges()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G.neighbors(4)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for n in G.nodes: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print(n, G.neighbors(n))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for u,v in G.edges:</a:t>
            </a:r>
          </a:p>
          <a:p>
            <a:pPr algn="l">
              <a:defRPr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print(u, v)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irected net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networks</a:t>
            </a:r>
          </a:p>
        </p:txBody>
      </p:sp>
      <p:sp>
        <p:nvSpPr>
          <p:cNvPr id="156" name="import networkx as nx # don’t forget!…"/>
          <p:cNvSpPr/>
          <p:nvPr/>
        </p:nvSpPr>
        <p:spPr>
          <a:xfrm>
            <a:off x="11955279" y="3844842"/>
            <a:ext cx="10669722" cy="74104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import networkx as nx # don’t forget!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 = nx.DiGraph()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D.add_edge(1,2)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D.add_edge(2,1)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D.add_edges_from([(2,3),(3,4),…])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D.number_of_nodes()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D.number_of_edges()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D.edges()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D.successors(2) 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D.predecessors(2) 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D.neighbors(2)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2358337" y="4704563"/>
            <a:ext cx="8656709" cy="5533256"/>
            <a:chOff x="0" y="-34198"/>
            <a:chExt cx="8656708" cy="5533254"/>
          </a:xfrm>
        </p:grpSpPr>
        <p:sp>
          <p:nvSpPr>
            <p:cNvPr id="157" name="Line"/>
            <p:cNvSpPr/>
            <p:nvPr/>
          </p:nvSpPr>
          <p:spPr>
            <a:xfrm>
              <a:off x="353570" y="1733100"/>
              <a:ext cx="1924962" cy="354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extrusionOk="0">
                  <a:moveTo>
                    <a:pt x="671" y="0"/>
                  </a:moveTo>
                  <a:lnTo>
                    <a:pt x="430" y="1774"/>
                  </a:lnTo>
                  <a:cubicBezTo>
                    <a:pt x="-139" y="5953"/>
                    <a:pt x="-707" y="10132"/>
                    <a:pt x="2704" y="13436"/>
                  </a:cubicBezTo>
                  <a:cubicBezTo>
                    <a:pt x="6114" y="16741"/>
                    <a:pt x="17861" y="20239"/>
                    <a:pt x="20893" y="2160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" name="Line"/>
            <p:cNvSpPr/>
            <p:nvPr/>
          </p:nvSpPr>
          <p:spPr>
            <a:xfrm>
              <a:off x="5010201" y="3196252"/>
              <a:ext cx="3419935" cy="185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99" y="1968"/>
                  </a:lnTo>
                  <a:cubicBezTo>
                    <a:pt x="2440" y="6876"/>
                    <a:pt x="4182" y="11784"/>
                    <a:pt x="7666" y="15056"/>
                  </a:cubicBezTo>
                  <a:cubicBezTo>
                    <a:pt x="11149" y="18328"/>
                    <a:pt x="19278" y="20509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" name="Line"/>
            <p:cNvSpPr/>
            <p:nvPr/>
          </p:nvSpPr>
          <p:spPr>
            <a:xfrm>
              <a:off x="683986" y="1735108"/>
              <a:ext cx="1594543" cy="28766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" name="Line"/>
            <p:cNvSpPr/>
            <p:nvPr/>
          </p:nvSpPr>
          <p:spPr>
            <a:xfrm flipH="1">
              <a:off x="2505103" y="850950"/>
              <a:ext cx="2278529" cy="424229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" name="Line"/>
            <p:cNvSpPr/>
            <p:nvPr/>
          </p:nvSpPr>
          <p:spPr>
            <a:xfrm flipH="1">
              <a:off x="4557060" y="186793"/>
              <a:ext cx="453142" cy="221247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" name="Line"/>
            <p:cNvSpPr/>
            <p:nvPr/>
          </p:nvSpPr>
          <p:spPr>
            <a:xfrm flipH="1">
              <a:off x="4557060" y="2656625"/>
              <a:ext cx="1821116" cy="1867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3" name="Line"/>
            <p:cNvSpPr/>
            <p:nvPr/>
          </p:nvSpPr>
          <p:spPr>
            <a:xfrm flipH="1" flipV="1">
              <a:off x="4330490" y="2619266"/>
              <a:ext cx="3415659" cy="199247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4" name="Line"/>
            <p:cNvSpPr/>
            <p:nvPr/>
          </p:nvSpPr>
          <p:spPr>
            <a:xfrm flipH="1">
              <a:off x="2843659" y="2619266"/>
              <a:ext cx="1939973" cy="216641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171" name="Group"/>
            <p:cNvGrpSpPr/>
            <p:nvPr/>
          </p:nvGrpSpPr>
          <p:grpSpPr>
            <a:xfrm>
              <a:off x="-1" y="-34199"/>
              <a:ext cx="8656710" cy="5533255"/>
              <a:chOff x="0" y="0"/>
              <a:chExt cx="8656708" cy="5533254"/>
            </a:xfrm>
          </p:grpSpPr>
          <p:sp>
            <p:nvSpPr>
              <p:cNvPr id="165" name="1"/>
              <p:cNvSpPr/>
              <p:nvPr/>
            </p:nvSpPr>
            <p:spPr>
              <a:xfrm>
                <a:off x="-1" y="884158"/>
                <a:ext cx="910560" cy="884160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66" name="4"/>
              <p:cNvSpPr/>
              <p:nvPr/>
            </p:nvSpPr>
            <p:spPr>
              <a:xfrm>
                <a:off x="4099644" y="2432472"/>
                <a:ext cx="910560" cy="8883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67" name="3"/>
              <p:cNvSpPr/>
              <p:nvPr/>
            </p:nvSpPr>
            <p:spPr>
              <a:xfrm>
                <a:off x="4552785" y="0"/>
                <a:ext cx="914836" cy="884160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68" name="6"/>
              <p:cNvSpPr/>
              <p:nvPr/>
            </p:nvSpPr>
            <p:spPr>
              <a:xfrm>
                <a:off x="7741873" y="4424941"/>
                <a:ext cx="914836" cy="8883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169" name="5"/>
              <p:cNvSpPr/>
              <p:nvPr/>
            </p:nvSpPr>
            <p:spPr>
              <a:xfrm>
                <a:off x="6378175" y="2212470"/>
                <a:ext cx="910559" cy="884161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70" name="2"/>
              <p:cNvSpPr/>
              <p:nvPr/>
            </p:nvSpPr>
            <p:spPr>
              <a:xfrm>
                <a:off x="2047684" y="4649094"/>
                <a:ext cx="910560" cy="884161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Weighted net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Weighted networks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866951" y="4485077"/>
            <a:ext cx="8533900" cy="5329081"/>
            <a:chOff x="0" y="0"/>
            <a:chExt cx="8533898" cy="5329080"/>
          </a:xfrm>
        </p:grpSpPr>
        <p:grpSp>
          <p:nvGrpSpPr>
            <p:cNvPr id="181" name="Group"/>
            <p:cNvGrpSpPr/>
            <p:nvPr/>
          </p:nvGrpSpPr>
          <p:grpSpPr>
            <a:xfrm>
              <a:off x="472231" y="414838"/>
              <a:ext cx="7644248" cy="4467492"/>
              <a:chOff x="0" y="0"/>
              <a:chExt cx="7644246" cy="4467490"/>
            </a:xfrm>
          </p:grpSpPr>
          <p:sp>
            <p:nvSpPr>
              <p:cNvPr id="175" name="Line"/>
              <p:cNvSpPr/>
              <p:nvPr/>
            </p:nvSpPr>
            <p:spPr>
              <a:xfrm>
                <a:off x="0" y="849621"/>
                <a:ext cx="2023850" cy="3613879"/>
              </a:xfrm>
              <a:prstGeom prst="line">
                <a:avLst/>
              </a:prstGeom>
              <a:noFill/>
              <a:ln w="1016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76" name="Line"/>
              <p:cNvSpPr/>
              <p:nvPr/>
            </p:nvSpPr>
            <p:spPr>
              <a:xfrm flipH="1">
                <a:off x="2023849" y="0"/>
                <a:ext cx="2470783" cy="446749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77" name="Line"/>
              <p:cNvSpPr/>
              <p:nvPr/>
            </p:nvSpPr>
            <p:spPr>
              <a:xfrm flipH="1">
                <a:off x="4047698" y="0"/>
                <a:ext cx="446934" cy="212604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78" name="Line"/>
              <p:cNvSpPr/>
              <p:nvPr/>
            </p:nvSpPr>
            <p:spPr>
              <a:xfrm flipH="1">
                <a:off x="3820015" y="2126046"/>
                <a:ext cx="2251533" cy="21140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79" name="Line"/>
              <p:cNvSpPr/>
              <p:nvPr/>
            </p:nvSpPr>
            <p:spPr>
              <a:xfrm flipH="1" flipV="1">
                <a:off x="4271164" y="2337454"/>
                <a:ext cx="3373083" cy="1914640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0" name="Line"/>
              <p:cNvSpPr/>
              <p:nvPr/>
            </p:nvSpPr>
            <p:spPr>
              <a:xfrm flipH="1">
                <a:off x="2019632" y="2337454"/>
                <a:ext cx="2023850" cy="213003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88" name="Group"/>
            <p:cNvGrpSpPr/>
            <p:nvPr/>
          </p:nvGrpSpPr>
          <p:grpSpPr>
            <a:xfrm>
              <a:off x="-1" y="0"/>
              <a:ext cx="8533900" cy="5329081"/>
              <a:chOff x="0" y="0"/>
              <a:chExt cx="8533898" cy="5329080"/>
            </a:xfrm>
          </p:grpSpPr>
          <p:sp>
            <p:nvSpPr>
              <p:cNvPr id="182" name="1"/>
              <p:cNvSpPr/>
              <p:nvPr/>
            </p:nvSpPr>
            <p:spPr>
              <a:xfrm>
                <a:off x="-1" y="849620"/>
                <a:ext cx="898086" cy="8536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183" name="4"/>
              <p:cNvSpPr/>
              <p:nvPr/>
            </p:nvSpPr>
            <p:spPr>
              <a:xfrm>
                <a:off x="4043481" y="2341443"/>
                <a:ext cx="898086" cy="8536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84" name="3"/>
              <p:cNvSpPr/>
              <p:nvPr/>
            </p:nvSpPr>
            <p:spPr>
              <a:xfrm>
                <a:off x="4490415" y="0"/>
                <a:ext cx="898085" cy="84962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85" name="6"/>
              <p:cNvSpPr/>
              <p:nvPr/>
            </p:nvSpPr>
            <p:spPr>
              <a:xfrm>
                <a:off x="7635814" y="4260071"/>
                <a:ext cx="898085" cy="8536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186" name="5"/>
              <p:cNvSpPr/>
              <p:nvPr/>
            </p:nvSpPr>
            <p:spPr>
              <a:xfrm>
                <a:off x="6290797" y="2130035"/>
                <a:ext cx="898086" cy="8536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87" name="2"/>
              <p:cNvSpPr/>
              <p:nvPr/>
            </p:nvSpPr>
            <p:spPr>
              <a:xfrm>
                <a:off x="2019632" y="4475468"/>
                <a:ext cx="898086" cy="853613"/>
              </a:xfrm>
              <a:prstGeom prst="ellipse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642937">
                  <a:defRPr sz="45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89" name="6"/>
            <p:cNvSpPr txBox="1"/>
            <p:nvPr/>
          </p:nvSpPr>
          <p:spPr>
            <a:xfrm>
              <a:off x="1385833" y="2271328"/>
              <a:ext cx="533955" cy="75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90" name="4"/>
            <p:cNvSpPr txBox="1"/>
            <p:nvPr/>
          </p:nvSpPr>
          <p:spPr>
            <a:xfrm>
              <a:off x="2971181" y="2143685"/>
              <a:ext cx="533955" cy="75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1" name="5"/>
            <p:cNvSpPr txBox="1"/>
            <p:nvPr/>
          </p:nvSpPr>
          <p:spPr>
            <a:xfrm>
              <a:off x="5838301" y="3707307"/>
              <a:ext cx="533955" cy="75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2" name="3"/>
            <p:cNvSpPr txBox="1"/>
            <p:nvPr/>
          </p:nvSpPr>
          <p:spPr>
            <a:xfrm>
              <a:off x="5534724" y="1856489"/>
              <a:ext cx="533955" cy="75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3" name="3"/>
            <p:cNvSpPr txBox="1"/>
            <p:nvPr/>
          </p:nvSpPr>
          <p:spPr>
            <a:xfrm>
              <a:off x="4893839" y="1377830"/>
              <a:ext cx="533955" cy="75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3"/>
            <p:cNvSpPr txBox="1"/>
            <p:nvPr/>
          </p:nvSpPr>
          <p:spPr>
            <a:xfrm>
              <a:off x="3645797" y="3707307"/>
              <a:ext cx="533956" cy="75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sz="4500" b="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96" name="W = nx.Graph()…"/>
          <p:cNvSpPr/>
          <p:nvPr/>
        </p:nvSpPr>
        <p:spPr>
          <a:xfrm>
            <a:off x="10132832" y="4263542"/>
            <a:ext cx="13371516" cy="5772151"/>
          </a:xfrm>
          <a:prstGeom prst="rect">
            <a:avLst/>
          </a:prstGeom>
          <a:solidFill>
            <a:srgbClr val="052452"/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42875" tIns="142875" rIns="142875" bIns="142875" anchor="ctr">
            <a:spAutoFit/>
          </a:bodyPr>
          <a:lstStyle/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 = nx.Graph()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W.add_edge(1,2,weight=6)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W.add_weighted_edges_from([(4,5,3),(4,6,5),…])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W.edges()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W.edges(data='weight')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for (u,v,d) in W.edges(data='weight'):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if d&gt;3: </a:t>
            </a:r>
          </a:p>
          <a:p>
            <a:pPr algn="l">
              <a:defRPr sz="3600" b="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print('(%d, %d, %d)’%(u,v,d))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ipartite net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Bipartite networks</a:t>
            </a:r>
          </a:p>
        </p:txBody>
      </p:sp>
      <p:sp>
        <p:nvSpPr>
          <p:cNvPr id="199" name="In a bipartite network, there are two groups of nodes such that links only connect nodes from different groups and not nodes from the same group…"/>
          <p:cNvSpPr txBox="1">
            <a:spLocks noGrp="1"/>
          </p:cNvSpPr>
          <p:nvPr>
            <p:ph type="body" sz="half" idx="1"/>
          </p:nvPr>
        </p:nvSpPr>
        <p:spPr>
          <a:xfrm>
            <a:off x="1574202" y="3078130"/>
            <a:ext cx="12194850" cy="8840392"/>
          </a:xfrm>
          <a:prstGeom prst="rect">
            <a:avLst/>
          </a:prstGeom>
        </p:spPr>
        <p:txBody>
          <a:bodyPr/>
          <a:lstStyle/>
          <a:p>
            <a:r>
              <a:t>In a </a:t>
            </a:r>
            <a:r>
              <a:rPr b="1"/>
              <a:t>bipartite</a:t>
            </a:r>
            <a:r>
              <a:t> network, there are two groups of nodes such that links only connect nodes from different groups and not nodes from the same group </a:t>
            </a:r>
          </a:p>
          <a:p>
            <a:r>
              <a:t>Examples of bipartite networks include those that capture the relationships between movies and stars, between songs and artists, between classes and students, and between products and customers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15475787" y="4250844"/>
            <a:ext cx="7334011" cy="5807175"/>
            <a:chOff x="0" y="0"/>
            <a:chExt cx="7334009" cy="5807173"/>
          </a:xfrm>
        </p:grpSpPr>
        <p:grpSp>
          <p:nvGrpSpPr>
            <p:cNvPr id="210" name="Group"/>
            <p:cNvGrpSpPr/>
            <p:nvPr/>
          </p:nvGrpSpPr>
          <p:grpSpPr>
            <a:xfrm>
              <a:off x="212580" y="621088"/>
              <a:ext cx="6837989" cy="4751325"/>
              <a:chOff x="0" y="0"/>
              <a:chExt cx="6837988" cy="4751324"/>
            </a:xfrm>
          </p:grpSpPr>
          <p:sp>
            <p:nvSpPr>
              <p:cNvPr id="200" name="Line"/>
              <p:cNvSpPr/>
              <p:nvPr/>
            </p:nvSpPr>
            <p:spPr>
              <a:xfrm>
                <a:off x="235792" y="0"/>
                <a:ext cx="6366405" cy="144605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" name="Line"/>
              <p:cNvSpPr/>
              <p:nvPr/>
            </p:nvSpPr>
            <p:spPr>
              <a:xfrm>
                <a:off x="235792" y="0"/>
                <a:ext cx="6602198" cy="268552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2" name="Line"/>
              <p:cNvSpPr/>
              <p:nvPr/>
            </p:nvSpPr>
            <p:spPr>
              <a:xfrm flipV="1">
                <a:off x="235792" y="206579"/>
                <a:ext cx="6366404" cy="82631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3" name="Line"/>
              <p:cNvSpPr/>
              <p:nvPr/>
            </p:nvSpPr>
            <p:spPr>
              <a:xfrm>
                <a:off x="235792" y="1032896"/>
                <a:ext cx="6130612" cy="289211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4" name="Line"/>
              <p:cNvSpPr/>
              <p:nvPr/>
            </p:nvSpPr>
            <p:spPr>
              <a:xfrm flipV="1">
                <a:off x="235792" y="1446055"/>
                <a:ext cx="6130611" cy="82631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5" name="Line"/>
              <p:cNvSpPr/>
              <p:nvPr/>
            </p:nvSpPr>
            <p:spPr>
              <a:xfrm>
                <a:off x="0" y="2272372"/>
                <a:ext cx="6602197" cy="41315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6" name="Line"/>
              <p:cNvSpPr/>
              <p:nvPr/>
            </p:nvSpPr>
            <p:spPr>
              <a:xfrm>
                <a:off x="235792" y="2272372"/>
                <a:ext cx="6366406" cy="185921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7" name="Line"/>
              <p:cNvSpPr/>
              <p:nvPr/>
            </p:nvSpPr>
            <p:spPr>
              <a:xfrm>
                <a:off x="235792" y="3511848"/>
                <a:ext cx="6366403" cy="41316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8" name="Line"/>
              <p:cNvSpPr/>
              <p:nvPr/>
            </p:nvSpPr>
            <p:spPr>
              <a:xfrm flipV="1">
                <a:off x="235792" y="3925006"/>
                <a:ext cx="6130611" cy="82631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9" name="Line"/>
              <p:cNvSpPr/>
              <p:nvPr/>
            </p:nvSpPr>
            <p:spPr>
              <a:xfrm flipV="1">
                <a:off x="0" y="2685530"/>
                <a:ext cx="6366403" cy="206579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defTabSz="642937">
                  <a:defRPr sz="1600" b="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220" name="Group"/>
            <p:cNvGrpSpPr/>
            <p:nvPr/>
          </p:nvGrpSpPr>
          <p:grpSpPr>
            <a:xfrm>
              <a:off x="-1" y="0"/>
              <a:ext cx="7334011" cy="5807174"/>
              <a:chOff x="0" y="0"/>
              <a:chExt cx="7334009" cy="5807173"/>
            </a:xfrm>
          </p:grpSpPr>
          <p:sp>
            <p:nvSpPr>
              <p:cNvPr id="211" name="Oval"/>
              <p:cNvSpPr/>
              <p:nvPr/>
            </p:nvSpPr>
            <p:spPr>
              <a:xfrm>
                <a:off x="0" y="0"/>
                <a:ext cx="946324" cy="829597"/>
              </a:xfrm>
              <a:prstGeom prst="ellipse">
                <a:avLst/>
              </a:prstGeom>
              <a:solidFill>
                <a:srgbClr val="FFA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" name="Oval"/>
              <p:cNvSpPr/>
              <p:nvPr/>
            </p:nvSpPr>
            <p:spPr>
              <a:xfrm>
                <a:off x="0" y="1244394"/>
                <a:ext cx="946324" cy="829597"/>
              </a:xfrm>
              <a:prstGeom prst="ellipse">
                <a:avLst/>
              </a:prstGeom>
              <a:solidFill>
                <a:srgbClr val="FFA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3" name="Oval"/>
              <p:cNvSpPr/>
              <p:nvPr/>
            </p:nvSpPr>
            <p:spPr>
              <a:xfrm>
                <a:off x="0" y="2488788"/>
                <a:ext cx="946324" cy="829598"/>
              </a:xfrm>
              <a:prstGeom prst="ellipse">
                <a:avLst/>
              </a:prstGeom>
              <a:solidFill>
                <a:srgbClr val="FFA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4" name="Oval"/>
              <p:cNvSpPr/>
              <p:nvPr/>
            </p:nvSpPr>
            <p:spPr>
              <a:xfrm>
                <a:off x="0" y="3733183"/>
                <a:ext cx="946324" cy="829597"/>
              </a:xfrm>
              <a:prstGeom prst="ellipse">
                <a:avLst/>
              </a:prstGeom>
              <a:solidFill>
                <a:srgbClr val="FFA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5" name="Oval"/>
              <p:cNvSpPr/>
              <p:nvPr/>
            </p:nvSpPr>
            <p:spPr>
              <a:xfrm>
                <a:off x="0" y="4977577"/>
                <a:ext cx="946324" cy="829597"/>
              </a:xfrm>
              <a:prstGeom prst="ellipse">
                <a:avLst/>
              </a:prstGeom>
              <a:solidFill>
                <a:srgbClr val="FFA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6" name="Rectangle"/>
              <p:cNvSpPr/>
              <p:nvPr/>
            </p:nvSpPr>
            <p:spPr>
              <a:xfrm>
                <a:off x="6387685" y="414798"/>
                <a:ext cx="946325" cy="829597"/>
              </a:xfrm>
              <a:prstGeom prst="rect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7" name="Rectangle"/>
              <p:cNvSpPr/>
              <p:nvPr/>
            </p:nvSpPr>
            <p:spPr>
              <a:xfrm>
                <a:off x="6387685" y="1659192"/>
                <a:ext cx="946325" cy="829597"/>
              </a:xfrm>
              <a:prstGeom prst="rect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8" name="Rectangle"/>
              <p:cNvSpPr/>
              <p:nvPr/>
            </p:nvSpPr>
            <p:spPr>
              <a:xfrm>
                <a:off x="6387685" y="2903586"/>
                <a:ext cx="946325" cy="829598"/>
              </a:xfrm>
              <a:prstGeom prst="rect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9" name="Rectangle"/>
              <p:cNvSpPr/>
              <p:nvPr/>
            </p:nvSpPr>
            <p:spPr>
              <a:xfrm>
                <a:off x="6387685" y="4147981"/>
                <a:ext cx="946325" cy="829597"/>
              </a:xfrm>
              <a:prstGeom prst="rect">
                <a:avLst/>
              </a:prstGeom>
              <a:solidFill>
                <a:srgbClr val="D81E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63499" marR="63499" algn="l" defTabSz="1428750">
                  <a:defRPr sz="2800" b="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Microsoft Macintosh PowerPoint</Application>
  <PresentationFormat>Custom</PresentationFormat>
  <Paragraphs>315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Rounded MT Bold</vt:lpstr>
      <vt:lpstr>Cambria Math</vt:lpstr>
      <vt:lpstr>Courier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Chapter 1: Network Elements</vt:lpstr>
      <vt:lpstr>The plan</vt:lpstr>
      <vt:lpstr>We want to be able to talk about...</vt:lpstr>
      <vt:lpstr>Formal definitions</vt:lpstr>
      <vt:lpstr>PowerPoint Presentation</vt:lpstr>
      <vt:lpstr>Python and NetworkX</vt:lpstr>
      <vt:lpstr>Directed networks</vt:lpstr>
      <vt:lpstr>Weighted networks</vt:lpstr>
      <vt:lpstr>Bipartite networks</vt:lpstr>
      <vt:lpstr>Many networks generators</vt:lpstr>
      <vt:lpstr>Density and sparsity</vt:lpstr>
      <vt:lpstr>Density and sparsity</vt:lpstr>
      <vt:lpstr>Example: Facebook</vt:lpstr>
      <vt:lpstr>PowerPoint Presentation</vt:lpstr>
      <vt:lpstr>Subnetworks</vt:lpstr>
      <vt:lpstr>Degree</vt:lpstr>
      <vt:lpstr>Degree</vt:lpstr>
      <vt:lpstr>Strength</vt:lpstr>
      <vt:lpstr>PowerPoint Presentation</vt:lpstr>
      <vt:lpstr>Average degree</vt:lpstr>
      <vt:lpstr>Multilayer networks</vt:lpstr>
      <vt:lpstr>Temporal networks</vt:lpstr>
      <vt:lpstr>Networks of networks</vt:lpstr>
      <vt:lpstr>Simplifying assumptions</vt:lpstr>
      <vt:lpstr>Network representations</vt:lpstr>
      <vt:lpstr>Network representations</vt:lpstr>
      <vt:lpstr>Network representations</vt:lpstr>
      <vt:lpstr>Network representations</vt:lpstr>
      <vt:lpstr>Sparse network representations</vt:lpstr>
      <vt:lpstr>Adjacency list</vt:lpstr>
      <vt:lpstr>Edge list</vt:lpstr>
      <vt:lpstr>Drawing networks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Network Elements</dc:title>
  <cp:lastModifiedBy>Filippo Menczer</cp:lastModifiedBy>
  <cp:revision>1</cp:revision>
  <dcterms:modified xsi:type="dcterms:W3CDTF">2019-09-22T23:04:15Z</dcterms:modified>
</cp:coreProperties>
</file>